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403" r:id="rId3"/>
    <p:sldId id="324" r:id="rId4"/>
    <p:sldId id="404" r:id="rId5"/>
    <p:sldId id="426" r:id="rId6"/>
    <p:sldId id="438" r:id="rId7"/>
    <p:sldId id="405" r:id="rId8"/>
    <p:sldId id="406" r:id="rId9"/>
    <p:sldId id="407" r:id="rId10"/>
    <p:sldId id="408" r:id="rId11"/>
    <p:sldId id="409" r:id="rId12"/>
    <p:sldId id="410" r:id="rId13"/>
    <p:sldId id="411" r:id="rId14"/>
    <p:sldId id="412" r:id="rId15"/>
    <p:sldId id="427" r:id="rId16"/>
    <p:sldId id="428" r:id="rId17"/>
    <p:sldId id="429" r:id="rId18"/>
    <p:sldId id="430" r:id="rId19"/>
    <p:sldId id="436" r:id="rId20"/>
    <p:sldId id="444" r:id="rId21"/>
    <p:sldId id="445" r:id="rId22"/>
    <p:sldId id="446" r:id="rId23"/>
    <p:sldId id="439" r:id="rId24"/>
    <p:sldId id="440" r:id="rId25"/>
    <p:sldId id="441" r:id="rId26"/>
    <p:sldId id="442" r:id="rId27"/>
    <p:sldId id="443" r:id="rId28"/>
    <p:sldId id="447" r:id="rId29"/>
    <p:sldId id="451" r:id="rId30"/>
    <p:sldId id="448" r:id="rId31"/>
    <p:sldId id="437" r:id="rId32"/>
    <p:sldId id="432" r:id="rId33"/>
    <p:sldId id="449" r:id="rId34"/>
    <p:sldId id="431" r:id="rId35"/>
    <p:sldId id="459" r:id="rId36"/>
    <p:sldId id="435" r:id="rId37"/>
    <p:sldId id="450" r:id="rId38"/>
    <p:sldId id="453" r:id="rId39"/>
    <p:sldId id="454" r:id="rId40"/>
    <p:sldId id="455" r:id="rId41"/>
    <p:sldId id="457" r:id="rId42"/>
    <p:sldId id="456" r:id="rId43"/>
    <p:sldId id="452" r:id="rId44"/>
    <p:sldId id="458"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93" autoAdjust="0"/>
    <p:restoredTop sz="85652" autoAdjust="0"/>
  </p:normalViewPr>
  <p:slideViewPr>
    <p:cSldViewPr>
      <p:cViewPr>
        <p:scale>
          <a:sx n="66" d="100"/>
          <a:sy n="66" d="100"/>
        </p:scale>
        <p:origin x="-1848" y="-708"/>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BD1542-934B-4F70-AA99-EDD94A05086A}" type="datetimeFigureOut">
              <a:rPr lang="en-US" smtClean="0"/>
              <a:pPr/>
              <a:t>8/17/2017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7253DB-7390-4115-91B2-7DAA41B4DE8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43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37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38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39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40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41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27253DB-7390-4115-91B2-7DAA41B4DE84}" type="slidenum">
              <a:rPr lang="en-US" smtClean="0"/>
              <a:pPr/>
              <a:t>42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5E3C94-3964-4B1B-8B20-84D06F81F1DD}" type="datetimeFigureOut">
              <a:rPr lang="en-US" smtClean="0"/>
              <a:pPr/>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E3C94-3964-4B1B-8B20-84D06F81F1DD}" type="datetimeFigureOut">
              <a:rPr lang="en-US" smtClean="0"/>
              <a:pPr/>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E3C94-3964-4B1B-8B20-84D06F81F1DD}" type="datetimeFigureOut">
              <a:rPr lang="en-US" smtClean="0"/>
              <a:pPr/>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5E3C94-3964-4B1B-8B20-84D06F81F1DD}" type="datetimeFigureOut">
              <a:rPr lang="en-US" smtClean="0"/>
              <a:pPr/>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5E3C94-3964-4B1B-8B20-84D06F81F1DD}" type="datetimeFigureOut">
              <a:rPr lang="en-US" smtClean="0"/>
              <a:pPr/>
              <a:t>8/17/2017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5E3C94-3964-4B1B-8B20-84D06F81F1DD}" type="datetimeFigureOut">
              <a:rPr lang="en-US" smtClean="0"/>
              <a:pPr/>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5E3C94-3964-4B1B-8B20-84D06F81F1DD}" type="datetimeFigureOut">
              <a:rPr lang="en-US" smtClean="0"/>
              <a:pPr/>
              <a:t>8/17/2017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5E3C94-3964-4B1B-8B20-84D06F81F1DD}" type="datetimeFigureOut">
              <a:rPr lang="en-US" smtClean="0"/>
              <a:pPr/>
              <a:t>8/17/2017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5E3C94-3964-4B1B-8B20-84D06F81F1DD}" type="datetimeFigureOut">
              <a:rPr lang="en-US" smtClean="0"/>
              <a:pPr/>
              <a:t>8/17/2017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E3C94-3964-4B1B-8B20-84D06F81F1DD}" type="datetimeFigureOut">
              <a:rPr lang="en-US" smtClean="0"/>
              <a:pPr/>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5E3C94-3964-4B1B-8B20-84D06F81F1DD}" type="datetimeFigureOut">
              <a:rPr lang="en-US" smtClean="0"/>
              <a:pPr/>
              <a:t>8/17/2017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F38C3B-3695-4995-91A1-63BF447C30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5E3C94-3964-4B1B-8B20-84D06F81F1DD}" type="datetimeFigureOut">
              <a:rPr lang="en-US" smtClean="0"/>
              <a:pPr/>
              <a:t>8/17/2017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2F38C3B-3695-4995-91A1-63BF447C30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mikesuggests.com/podcastslides"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2038350"/>
            <a:ext cx="6400800" cy="1752600"/>
          </a:xfrm>
        </p:spPr>
        <p:txBody>
          <a:bodyPr>
            <a:normAutofit fontScale="70000" lnSpcReduction="20000"/>
          </a:bodyPr>
          <a:lstStyle/>
          <a:p>
            <a:r>
              <a:rPr lang="en-US" sz="4100" b="1" dirty="0" smtClean="0">
                <a:solidFill>
                  <a:schemeClr val="tx1"/>
                </a:solidFill>
              </a:rPr>
              <a:t>Podcasting, Blogging &amp; </a:t>
            </a:r>
            <a:r>
              <a:rPr lang="en-US" sz="4100" b="1" dirty="0" smtClean="0">
                <a:solidFill>
                  <a:schemeClr val="tx1"/>
                </a:solidFill>
              </a:rPr>
              <a:t>YouTube Videos </a:t>
            </a:r>
            <a:r>
              <a:rPr lang="en-US" sz="4100" b="1" dirty="0" smtClean="0">
                <a:solidFill>
                  <a:schemeClr val="tx1"/>
                </a:solidFill>
              </a:rPr>
              <a:t/>
            </a:r>
            <a:br>
              <a:rPr lang="en-US" sz="4100" b="1" dirty="0" smtClean="0">
                <a:solidFill>
                  <a:schemeClr val="tx1"/>
                </a:solidFill>
              </a:rPr>
            </a:br>
            <a:r>
              <a:rPr lang="en-US" sz="2800" b="1" dirty="0" smtClean="0"/>
              <a:t/>
            </a:r>
            <a:br>
              <a:rPr lang="en-US" sz="2800" b="1" dirty="0" smtClean="0"/>
            </a:br>
            <a:r>
              <a:rPr lang="en-US" sz="2800" b="1" dirty="0" smtClean="0">
                <a:solidFill>
                  <a:schemeClr val="tx1"/>
                </a:solidFill>
              </a:rPr>
              <a:t> Pipelines </a:t>
            </a:r>
            <a:r>
              <a:rPr lang="en-US" sz="2800" b="1" dirty="0" smtClean="0">
                <a:solidFill>
                  <a:schemeClr val="tx1"/>
                </a:solidFill>
              </a:rPr>
              <a:t>to </a:t>
            </a:r>
            <a:r>
              <a:rPr lang="en-US" sz="2800" b="1" dirty="0" smtClean="0">
                <a:solidFill>
                  <a:schemeClr val="tx1"/>
                </a:solidFill>
              </a:rPr>
              <a:t>Building Fans Who Becom</a:t>
            </a:r>
            <a:r>
              <a:rPr lang="en-US" sz="2800" b="1" dirty="0" smtClean="0">
                <a:solidFill>
                  <a:schemeClr val="tx1"/>
                </a:solidFill>
              </a:rPr>
              <a:t>e</a:t>
            </a:r>
            <a:r>
              <a:rPr lang="en-US" sz="2800" b="1" dirty="0" smtClean="0">
                <a:solidFill>
                  <a:schemeClr val="tx1"/>
                </a:solidFill>
              </a:rPr>
              <a:t> Customers</a:t>
            </a:r>
            <a:r>
              <a:rPr lang="en-US" sz="2800" b="1" dirty="0" smtClean="0">
                <a:solidFill>
                  <a:schemeClr val="tx1"/>
                </a:solidFill>
              </a:rPr>
              <a:t/>
            </a:r>
            <a:br>
              <a:rPr lang="en-US" sz="2800" b="1" dirty="0" smtClean="0">
                <a:solidFill>
                  <a:schemeClr val="tx1"/>
                </a:solidFill>
              </a:rPr>
            </a:br>
            <a:endParaRPr lang="en-US" sz="2800" b="1" dirty="0" smtClean="0">
              <a:solidFill>
                <a:schemeClr val="tx1"/>
              </a:solidFill>
            </a:endParaRPr>
          </a:p>
          <a:p>
            <a:r>
              <a:rPr lang="en-US" sz="2600" dirty="0" smtClean="0">
                <a:solidFill>
                  <a:schemeClr val="tx1"/>
                </a:solidFill>
              </a:rPr>
              <a:t/>
            </a:r>
            <a:br>
              <a:rPr lang="en-US" sz="2600" dirty="0" smtClean="0">
                <a:solidFill>
                  <a:schemeClr val="tx1"/>
                </a:solidFill>
              </a:rPr>
            </a:br>
            <a:endParaRPr lang="en-US" sz="2600" dirty="0" smtClean="0">
              <a:solidFill>
                <a:schemeClr val="tx1"/>
              </a:solidFill>
            </a:endParaRPr>
          </a:p>
          <a:p>
            <a:endParaRPr lang="en-US" sz="2600" b="1"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371600" y="590550"/>
            <a:ext cx="6400800" cy="1102519"/>
          </a:xfrm>
        </p:spPr>
        <p:txBody>
          <a:bodyPr>
            <a:normAutofit/>
          </a:bodyPr>
          <a:lstStyle/>
          <a:p>
            <a:r>
              <a:rPr lang="en-US" sz="3200" b="1" dirty="0" smtClean="0"/>
              <a:t>The basics of how it works and how easy to setup with </a:t>
            </a:r>
            <a:r>
              <a:rPr lang="en-US" sz="3200" b="1" dirty="0" err="1" smtClean="0"/>
              <a:t>Wordpress</a:t>
            </a:r>
            <a:endParaRPr lang="en-US" sz="3200" b="1" dirty="0"/>
          </a:p>
        </p:txBody>
      </p:sp>
      <p:sp>
        <p:nvSpPr>
          <p:cNvPr id="14" name="TextBox 13"/>
          <p:cNvSpPr txBox="1"/>
          <p:nvPr/>
        </p:nvSpPr>
        <p:spPr>
          <a:xfrm>
            <a:off x="1371600" y="1657350"/>
            <a:ext cx="6477000" cy="369332"/>
          </a:xfrm>
          <a:prstGeom prst="rect">
            <a:avLst/>
          </a:prstGeom>
          <a:noFill/>
        </p:spPr>
        <p:txBody>
          <a:bodyPr wrap="square" rtlCol="0" anchor="b" anchorCtr="0">
            <a:spAutoFit/>
          </a:bodyPr>
          <a:lstStyle/>
          <a:p>
            <a:r>
              <a:rPr lang="en-US" dirty="0" smtClean="0"/>
              <a:t>Step 1. Get a domain name/title and setup a </a:t>
            </a:r>
            <a:r>
              <a:rPr lang="en-US" dirty="0" err="1" smtClean="0"/>
              <a:t>Wordpress</a:t>
            </a:r>
            <a:r>
              <a:rPr lang="en-US" dirty="0" smtClean="0"/>
              <a:t> site</a:t>
            </a:r>
            <a:endParaRPr lang="en-US" dirty="0"/>
          </a:p>
        </p:txBody>
      </p:sp>
      <p:sp>
        <p:nvSpPr>
          <p:cNvPr id="4" name="TextBox 3"/>
          <p:cNvSpPr txBox="1"/>
          <p:nvPr/>
        </p:nvSpPr>
        <p:spPr>
          <a:xfrm>
            <a:off x="1371600" y="1973270"/>
            <a:ext cx="6477000" cy="369332"/>
          </a:xfrm>
          <a:prstGeom prst="rect">
            <a:avLst/>
          </a:prstGeom>
          <a:noFill/>
        </p:spPr>
        <p:txBody>
          <a:bodyPr wrap="square" rtlCol="0" anchor="b" anchorCtr="0">
            <a:spAutoFit/>
          </a:bodyPr>
          <a:lstStyle/>
          <a:p>
            <a:r>
              <a:rPr lang="en-US" dirty="0" smtClean="0"/>
              <a:t>Step 2. Get the </a:t>
            </a:r>
            <a:r>
              <a:rPr lang="en-US" dirty="0" err="1" smtClean="0"/>
              <a:t>PowerPress</a:t>
            </a:r>
            <a:r>
              <a:rPr lang="en-US" dirty="0" smtClean="0"/>
              <a:t> </a:t>
            </a:r>
            <a:r>
              <a:rPr lang="en-US" dirty="0" err="1" smtClean="0"/>
              <a:t>Plugin</a:t>
            </a:r>
            <a:r>
              <a:rPr lang="en-US" dirty="0" smtClean="0"/>
              <a:t> by </a:t>
            </a:r>
            <a:r>
              <a:rPr lang="en-US" dirty="0" err="1" smtClean="0"/>
              <a:t>BluBrry</a:t>
            </a:r>
            <a:endParaRPr lang="en-US" dirty="0"/>
          </a:p>
        </p:txBody>
      </p:sp>
      <p:sp>
        <p:nvSpPr>
          <p:cNvPr id="5" name="TextBox 4"/>
          <p:cNvSpPr txBox="1"/>
          <p:nvPr/>
        </p:nvSpPr>
        <p:spPr>
          <a:xfrm>
            <a:off x="1371600" y="2289190"/>
            <a:ext cx="6248400" cy="646331"/>
          </a:xfrm>
          <a:prstGeom prst="rect">
            <a:avLst/>
          </a:prstGeom>
          <a:noFill/>
        </p:spPr>
        <p:txBody>
          <a:bodyPr wrap="square" rtlCol="0" anchor="b" anchorCtr="0">
            <a:spAutoFit/>
          </a:bodyPr>
          <a:lstStyle/>
          <a:p>
            <a:r>
              <a:rPr lang="en-US" dirty="0" smtClean="0"/>
              <a:t>Step 3. Create your Podcast square image logo iTunes suggests 3000 x 3000 pixel artwork</a:t>
            </a:r>
            <a:endParaRPr lang="en-US" dirty="0"/>
          </a:p>
        </p:txBody>
      </p:sp>
      <p:sp>
        <p:nvSpPr>
          <p:cNvPr id="6" name="TextBox 5"/>
          <p:cNvSpPr txBox="1"/>
          <p:nvPr/>
        </p:nvSpPr>
        <p:spPr>
          <a:xfrm>
            <a:off x="1371600" y="2882109"/>
            <a:ext cx="6248400" cy="646331"/>
          </a:xfrm>
          <a:prstGeom prst="rect">
            <a:avLst/>
          </a:prstGeom>
          <a:noFill/>
        </p:spPr>
        <p:txBody>
          <a:bodyPr wrap="square" rtlCol="0" anchor="b" anchorCtr="0">
            <a:spAutoFit/>
          </a:bodyPr>
          <a:lstStyle/>
          <a:p>
            <a:r>
              <a:rPr lang="en-US" dirty="0" smtClean="0"/>
              <a:t>Step 4. Fill settings of Title, Description, Categories, Rating of your show and all settings of </a:t>
            </a:r>
            <a:r>
              <a:rPr lang="en-US" dirty="0" err="1" smtClean="0"/>
              <a:t>Powerpress</a:t>
            </a:r>
            <a:endParaRPr lang="en-US" dirty="0"/>
          </a:p>
        </p:txBody>
      </p:sp>
      <p:sp>
        <p:nvSpPr>
          <p:cNvPr id="7" name="TextBox 6"/>
          <p:cNvSpPr txBox="1"/>
          <p:nvPr/>
        </p:nvSpPr>
        <p:spPr>
          <a:xfrm>
            <a:off x="1371600" y="3475028"/>
            <a:ext cx="6248400" cy="369332"/>
          </a:xfrm>
          <a:prstGeom prst="rect">
            <a:avLst/>
          </a:prstGeom>
          <a:noFill/>
        </p:spPr>
        <p:txBody>
          <a:bodyPr wrap="square" rtlCol="0" anchor="b" anchorCtr="0">
            <a:spAutoFit/>
          </a:bodyPr>
          <a:lstStyle/>
          <a:p>
            <a:r>
              <a:rPr lang="en-US" dirty="0" smtClean="0"/>
              <a:t>Step 5. Submit your show to iTunes, &amp; </a:t>
            </a:r>
            <a:r>
              <a:rPr lang="en-US" dirty="0" err="1" smtClean="0"/>
              <a:t>Stitcher</a:t>
            </a:r>
            <a:r>
              <a:rPr lang="en-US" dirty="0" smtClean="0"/>
              <a:t> for approval</a:t>
            </a:r>
            <a:endParaRPr lang="en-US" dirty="0"/>
          </a:p>
        </p:txBody>
      </p:sp>
      <p:sp>
        <p:nvSpPr>
          <p:cNvPr id="8" name="TextBox 7"/>
          <p:cNvSpPr txBox="1"/>
          <p:nvPr/>
        </p:nvSpPr>
        <p:spPr>
          <a:xfrm>
            <a:off x="1371600" y="3790950"/>
            <a:ext cx="6248400" cy="646331"/>
          </a:xfrm>
          <a:prstGeom prst="rect">
            <a:avLst/>
          </a:prstGeom>
          <a:noFill/>
        </p:spPr>
        <p:txBody>
          <a:bodyPr wrap="square" rtlCol="0" anchor="b" anchorCtr="0">
            <a:spAutoFit/>
          </a:bodyPr>
          <a:lstStyle/>
          <a:p>
            <a:r>
              <a:rPr lang="en-US" dirty="0" smtClean="0"/>
              <a:t>Step 6. Create great content and recommend things that make you money – be consistent and regular.. Radio &amp; TV are 24/7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anim calcmode="lin" valueType="num">
                                      <p:cBhvr additive="base">
                                        <p:cTn id="3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4" grpId="0" build="p"/>
      <p:bldP spid="5" grpId="0" build="p"/>
      <p:bldP spid="6" grpId="0" build="p"/>
      <p:bldP spid="7" grpId="0" build="p"/>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371600" y="285750"/>
            <a:ext cx="6324600" cy="1102519"/>
          </a:xfrm>
        </p:spPr>
        <p:txBody>
          <a:bodyPr>
            <a:normAutofit/>
          </a:bodyPr>
          <a:lstStyle/>
          <a:p>
            <a:r>
              <a:rPr lang="en-US" sz="3200" b="1" dirty="0" smtClean="0"/>
              <a:t>Audience Building Strategies</a:t>
            </a:r>
            <a:endParaRPr lang="en-US" sz="2000" b="1" dirty="0"/>
          </a:p>
        </p:txBody>
      </p:sp>
      <p:sp>
        <p:nvSpPr>
          <p:cNvPr id="14" name="TextBox 13"/>
          <p:cNvSpPr txBox="1"/>
          <p:nvPr/>
        </p:nvSpPr>
        <p:spPr>
          <a:xfrm>
            <a:off x="1295400" y="1047750"/>
            <a:ext cx="6477000" cy="3416320"/>
          </a:xfrm>
          <a:prstGeom prst="rect">
            <a:avLst/>
          </a:prstGeom>
          <a:noFill/>
        </p:spPr>
        <p:txBody>
          <a:bodyPr wrap="square" rtlCol="0" anchor="b" anchorCtr="0">
            <a:spAutoFit/>
          </a:bodyPr>
          <a:lstStyle/>
          <a:p>
            <a:r>
              <a:rPr lang="en-US" dirty="0" smtClean="0"/>
              <a:t>Radio &amp; TV advertise to build an audience in a market, you should too if you have a budget using ads on Google, </a:t>
            </a:r>
            <a:r>
              <a:rPr lang="en-US" dirty="0" err="1" smtClean="0"/>
              <a:t>Facebook</a:t>
            </a:r>
            <a:r>
              <a:rPr lang="en-US" dirty="0" smtClean="0"/>
              <a:t>, YouTube.. If not.. </a:t>
            </a:r>
            <a:br>
              <a:rPr lang="en-US" dirty="0" smtClean="0"/>
            </a:br>
            <a:r>
              <a:rPr lang="en-US" dirty="0" smtClean="0"/>
              <a:t>Start building an email list, email every time you post a new show</a:t>
            </a:r>
          </a:p>
          <a:p>
            <a:r>
              <a:rPr lang="en-US" dirty="0" smtClean="0"/>
              <a:t>Repurpose your </a:t>
            </a:r>
            <a:r>
              <a:rPr lang="en-US" dirty="0" smtClean="0"/>
              <a:t>YouTube videos in </a:t>
            </a:r>
            <a:r>
              <a:rPr lang="en-US" dirty="0" err="1" smtClean="0"/>
              <a:t>Wordpress</a:t>
            </a:r>
            <a:r>
              <a:rPr lang="en-US" dirty="0" smtClean="0"/>
              <a:t>, </a:t>
            </a:r>
            <a:r>
              <a:rPr lang="en-US" dirty="0" err="1" smtClean="0"/>
              <a:t>Facebook</a:t>
            </a:r>
            <a:r>
              <a:rPr lang="en-US" dirty="0" smtClean="0"/>
              <a:t>, </a:t>
            </a:r>
            <a:r>
              <a:rPr lang="en-US" dirty="0" err="1" smtClean="0"/>
              <a:t>Instagram</a:t>
            </a:r>
            <a:r>
              <a:rPr lang="en-US" dirty="0" smtClean="0"/>
              <a:t>, </a:t>
            </a:r>
            <a:r>
              <a:rPr lang="en-US" dirty="0" err="1" smtClean="0"/>
              <a:t>Linkedin</a:t>
            </a:r>
            <a:r>
              <a:rPr lang="en-US" dirty="0" smtClean="0"/>
              <a:t/>
            </a:r>
            <a:br>
              <a:rPr lang="en-US" dirty="0" smtClean="0"/>
            </a:br>
            <a:r>
              <a:rPr lang="en-US" dirty="0" smtClean="0"/>
              <a:t/>
            </a:r>
            <a:br>
              <a:rPr lang="en-US" dirty="0" smtClean="0"/>
            </a:br>
            <a:r>
              <a:rPr lang="en-US" dirty="0" smtClean="0"/>
              <a:t>Create  an </a:t>
            </a:r>
            <a:r>
              <a:rPr lang="en-US" dirty="0" err="1" smtClean="0"/>
              <a:t>Facebook</a:t>
            </a:r>
            <a:r>
              <a:rPr lang="en-US" dirty="0" smtClean="0"/>
              <a:t> business page, and business group to share ideas with your fans, ask what they want to hear or see from you</a:t>
            </a:r>
          </a:p>
          <a:p>
            <a:endParaRPr lang="en-US" dirty="0" smtClean="0"/>
          </a:p>
          <a:p>
            <a:r>
              <a:rPr lang="en-US" dirty="0" smtClean="0"/>
              <a:t>Ask for subscribers every show, ask to share with their friends, entice them to engage and come back to listen next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371600" y="285750"/>
            <a:ext cx="6324600" cy="1102519"/>
          </a:xfrm>
        </p:spPr>
        <p:txBody>
          <a:bodyPr>
            <a:normAutofit/>
          </a:bodyPr>
          <a:lstStyle/>
          <a:p>
            <a:r>
              <a:rPr lang="en-US" sz="2800" b="1" dirty="0" smtClean="0"/>
              <a:t>Ways to make money &amp; generate sales</a:t>
            </a:r>
            <a:endParaRPr lang="en-US" sz="2800" b="1" dirty="0"/>
          </a:p>
        </p:txBody>
      </p:sp>
      <p:sp>
        <p:nvSpPr>
          <p:cNvPr id="14" name="TextBox 13"/>
          <p:cNvSpPr txBox="1"/>
          <p:nvPr/>
        </p:nvSpPr>
        <p:spPr>
          <a:xfrm>
            <a:off x="2057400" y="1428750"/>
            <a:ext cx="4876800" cy="2308324"/>
          </a:xfrm>
          <a:prstGeom prst="rect">
            <a:avLst/>
          </a:prstGeom>
          <a:noFill/>
        </p:spPr>
        <p:txBody>
          <a:bodyPr wrap="square" rtlCol="0" anchor="b" anchorCtr="0">
            <a:spAutoFit/>
          </a:bodyPr>
          <a:lstStyle/>
          <a:p>
            <a:r>
              <a:rPr lang="en-US" dirty="0" smtClean="0"/>
              <a:t>Products you create – books, </a:t>
            </a:r>
            <a:r>
              <a:rPr lang="en-US" dirty="0" err="1" smtClean="0"/>
              <a:t>ebooks</a:t>
            </a:r>
            <a:r>
              <a:rPr lang="en-US" dirty="0" smtClean="0"/>
              <a:t>, CDs, DVDs, subscription sites, </a:t>
            </a:r>
          </a:p>
          <a:p>
            <a:r>
              <a:rPr lang="en-US" dirty="0" smtClean="0"/>
              <a:t>events online and offline, group coaching, one on one coaching, shipped products you resell, services you are a reseller or affiliate </a:t>
            </a:r>
          </a:p>
          <a:p>
            <a:endParaRPr lang="en-US" dirty="0" smtClean="0"/>
          </a:p>
          <a:p>
            <a:r>
              <a:rPr lang="en-US" dirty="0" smtClean="0"/>
              <a:t>Or just generate leads to come in or call your business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anim calcmode="lin" valueType="num">
                                      <p:cBhvr additive="base">
                                        <p:cTn id="19"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295400" y="438150"/>
            <a:ext cx="6324600" cy="1102519"/>
          </a:xfrm>
        </p:spPr>
        <p:txBody>
          <a:bodyPr>
            <a:normAutofit/>
          </a:bodyPr>
          <a:lstStyle/>
          <a:p>
            <a:r>
              <a:rPr lang="en-US" sz="3200" dirty="0" smtClean="0"/>
              <a:t>Good </a:t>
            </a:r>
            <a:r>
              <a:rPr lang="en-US" sz="3200" dirty="0" err="1" smtClean="0"/>
              <a:t>Mic</a:t>
            </a:r>
            <a:r>
              <a:rPr lang="en-US" sz="3200" dirty="0" smtClean="0"/>
              <a:t>, Recording Gear</a:t>
            </a:r>
            <a:endParaRPr lang="en-US" sz="2000" b="1" dirty="0"/>
          </a:p>
        </p:txBody>
      </p:sp>
      <p:pic>
        <p:nvPicPr>
          <p:cNvPr id="16385" name="Picture 1"/>
          <p:cNvPicPr>
            <a:picLocks noChangeAspect="1" noChangeArrowheads="1"/>
          </p:cNvPicPr>
          <p:nvPr/>
        </p:nvPicPr>
        <p:blipFill>
          <a:blip r:embed="rId2" cstate="print"/>
          <a:srcRect l="57500" t="13926" r="7750" b="8889"/>
          <a:stretch>
            <a:fillRect/>
          </a:stretch>
        </p:blipFill>
        <p:spPr bwMode="auto">
          <a:xfrm>
            <a:off x="1600200" y="1581150"/>
            <a:ext cx="5702512" cy="3562350"/>
          </a:xfrm>
          <a:prstGeom prst="rect">
            <a:avLst/>
          </a:prstGeom>
          <a:noFill/>
          <a:ln w="9525">
            <a:noFill/>
            <a:miter lim="800000"/>
            <a:headEnd/>
            <a:tailEnd/>
          </a:ln>
        </p:spPr>
      </p:pic>
      <p:sp>
        <p:nvSpPr>
          <p:cNvPr id="7" name="Rectangular Callout 6"/>
          <p:cNvSpPr/>
          <p:nvPr/>
        </p:nvSpPr>
        <p:spPr>
          <a:xfrm>
            <a:off x="304800" y="819150"/>
            <a:ext cx="1524000" cy="609600"/>
          </a:xfrm>
          <a:prstGeom prst="wedgeRectCallout">
            <a:avLst>
              <a:gd name="adj1" fmla="val 148690"/>
              <a:gd name="adj2" fmla="val 11904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Studio Large </a:t>
            </a:r>
            <a:r>
              <a:rPr lang="en-US" dirty="0" err="1" smtClean="0">
                <a:solidFill>
                  <a:schemeClr val="tx1"/>
                </a:solidFill>
              </a:rPr>
              <a:t>Diaphram</a:t>
            </a:r>
            <a:r>
              <a:rPr lang="en-US" dirty="0" smtClean="0">
                <a:solidFill>
                  <a:schemeClr val="tx1"/>
                </a:solidFill>
              </a:rPr>
              <a:t> </a:t>
            </a:r>
            <a:r>
              <a:rPr lang="en-US" dirty="0" err="1" smtClean="0">
                <a:solidFill>
                  <a:schemeClr val="tx1"/>
                </a:solidFill>
              </a:rPr>
              <a:t>Mic</a:t>
            </a:r>
            <a:endParaRPr lang="en-US" dirty="0">
              <a:solidFill>
                <a:schemeClr val="tx1"/>
              </a:solidFill>
            </a:endParaRPr>
          </a:p>
        </p:txBody>
      </p:sp>
      <p:sp>
        <p:nvSpPr>
          <p:cNvPr id="8" name="Rectangular Callout 7"/>
          <p:cNvSpPr/>
          <p:nvPr/>
        </p:nvSpPr>
        <p:spPr>
          <a:xfrm>
            <a:off x="228600" y="1504950"/>
            <a:ext cx="1524000" cy="609600"/>
          </a:xfrm>
          <a:prstGeom prst="wedgeRectCallout">
            <a:avLst>
              <a:gd name="adj1" fmla="val 121071"/>
              <a:gd name="adj2" fmla="val 9285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Scissor Boom</a:t>
            </a:r>
            <a:endParaRPr lang="en-US" dirty="0">
              <a:solidFill>
                <a:schemeClr val="tx1"/>
              </a:solidFill>
            </a:endParaRPr>
          </a:p>
        </p:txBody>
      </p:sp>
      <p:sp>
        <p:nvSpPr>
          <p:cNvPr id="9" name="Rectangular Callout 8"/>
          <p:cNvSpPr/>
          <p:nvPr/>
        </p:nvSpPr>
        <p:spPr>
          <a:xfrm>
            <a:off x="228600" y="3105150"/>
            <a:ext cx="1524000" cy="609600"/>
          </a:xfrm>
          <a:prstGeom prst="wedgeRectCallout">
            <a:avLst>
              <a:gd name="adj1" fmla="val 93451"/>
              <a:gd name="adj2" fmla="val 9761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Headphones</a:t>
            </a:r>
            <a:endParaRPr lang="en-US" dirty="0">
              <a:solidFill>
                <a:schemeClr val="tx1"/>
              </a:solidFill>
            </a:endParaRPr>
          </a:p>
        </p:txBody>
      </p:sp>
      <p:sp>
        <p:nvSpPr>
          <p:cNvPr id="10" name="Rectangular Callout 9"/>
          <p:cNvSpPr/>
          <p:nvPr/>
        </p:nvSpPr>
        <p:spPr>
          <a:xfrm>
            <a:off x="6858000" y="742950"/>
            <a:ext cx="1524000" cy="609600"/>
          </a:xfrm>
          <a:prstGeom prst="wedgeRectCallout">
            <a:avLst>
              <a:gd name="adj1" fmla="val -145597"/>
              <a:gd name="adj2" fmla="val 18571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Pop Filter</a:t>
            </a:r>
            <a:endParaRPr lang="en-US" dirty="0">
              <a:solidFill>
                <a:schemeClr val="tx1"/>
              </a:solidFill>
            </a:endParaRPr>
          </a:p>
        </p:txBody>
      </p:sp>
      <p:sp>
        <p:nvSpPr>
          <p:cNvPr id="11" name="Rectangular Callout 10"/>
          <p:cNvSpPr/>
          <p:nvPr/>
        </p:nvSpPr>
        <p:spPr>
          <a:xfrm>
            <a:off x="7315200" y="1657350"/>
            <a:ext cx="1524000" cy="609600"/>
          </a:xfrm>
          <a:prstGeom prst="wedgeRectCallout">
            <a:avLst>
              <a:gd name="adj1" fmla="val -145597"/>
              <a:gd name="adj2" fmla="val 18571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Shock Mount</a:t>
            </a:r>
            <a:endParaRPr lang="en-US" dirty="0">
              <a:solidFill>
                <a:schemeClr val="tx1"/>
              </a:solidFill>
            </a:endParaRPr>
          </a:p>
        </p:txBody>
      </p:sp>
      <p:sp>
        <p:nvSpPr>
          <p:cNvPr id="12" name="Rectangular Callout 11"/>
          <p:cNvSpPr/>
          <p:nvPr/>
        </p:nvSpPr>
        <p:spPr>
          <a:xfrm>
            <a:off x="7391400" y="2876550"/>
            <a:ext cx="1524000" cy="914400"/>
          </a:xfrm>
          <a:prstGeom prst="wedgeRectCallout">
            <a:avLst>
              <a:gd name="adj1" fmla="val -137026"/>
              <a:gd name="adj2" fmla="val 10158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 USB Computer Mixer</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371600" y="514350"/>
            <a:ext cx="6400800" cy="1102519"/>
          </a:xfrm>
        </p:spPr>
        <p:txBody>
          <a:bodyPr>
            <a:normAutofit/>
          </a:bodyPr>
          <a:lstStyle/>
          <a:p>
            <a:r>
              <a:rPr lang="en-US" sz="3100" b="1" dirty="0" smtClean="0"/>
              <a:t>Software &amp; Production Assets</a:t>
            </a:r>
            <a:endParaRPr lang="en-US" sz="2000" b="1" dirty="0"/>
          </a:p>
        </p:txBody>
      </p:sp>
      <p:sp>
        <p:nvSpPr>
          <p:cNvPr id="14" name="TextBox 13"/>
          <p:cNvSpPr txBox="1"/>
          <p:nvPr/>
        </p:nvSpPr>
        <p:spPr>
          <a:xfrm>
            <a:off x="1447800" y="1581150"/>
            <a:ext cx="6477000" cy="646331"/>
          </a:xfrm>
          <a:prstGeom prst="rect">
            <a:avLst/>
          </a:prstGeom>
          <a:noFill/>
        </p:spPr>
        <p:txBody>
          <a:bodyPr wrap="square" rtlCol="0" anchor="b" anchorCtr="0">
            <a:spAutoFit/>
          </a:bodyPr>
          <a:lstStyle/>
          <a:p>
            <a:r>
              <a:rPr lang="en-US" dirty="0" smtClean="0"/>
              <a:t>PC Software – Audacity (FREE), Audio Studio, Adobe Audition, Vegas, Adobe Premier, </a:t>
            </a:r>
            <a:r>
              <a:rPr lang="en-US" dirty="0" err="1" smtClean="0"/>
              <a:t>Filmora</a:t>
            </a:r>
            <a:r>
              <a:rPr lang="en-US" dirty="0" smtClean="0"/>
              <a:t> – 1000 others  </a:t>
            </a:r>
            <a:endParaRPr lang="en-US" dirty="0"/>
          </a:p>
        </p:txBody>
      </p:sp>
      <p:sp>
        <p:nvSpPr>
          <p:cNvPr id="4" name="TextBox 3"/>
          <p:cNvSpPr txBox="1"/>
          <p:nvPr/>
        </p:nvSpPr>
        <p:spPr>
          <a:xfrm>
            <a:off x="1447800" y="2183115"/>
            <a:ext cx="6477000" cy="646331"/>
          </a:xfrm>
          <a:prstGeom prst="rect">
            <a:avLst/>
          </a:prstGeom>
          <a:noFill/>
        </p:spPr>
        <p:txBody>
          <a:bodyPr wrap="square" rtlCol="0" anchor="b" anchorCtr="0">
            <a:spAutoFit/>
          </a:bodyPr>
          <a:lstStyle/>
          <a:p>
            <a:r>
              <a:rPr lang="en-US" dirty="0" smtClean="0"/>
              <a:t>Mac Software – Audacity (FREE), Garage Band, Wav Pad, </a:t>
            </a:r>
            <a:r>
              <a:rPr lang="en-US" dirty="0" err="1" smtClean="0"/>
              <a:t>iMovie</a:t>
            </a:r>
            <a:r>
              <a:rPr lang="en-US" dirty="0" smtClean="0"/>
              <a:t>, Final Cut, Adobe Premier, 1000 other</a:t>
            </a:r>
            <a:endParaRPr lang="en-US" dirty="0"/>
          </a:p>
        </p:txBody>
      </p:sp>
      <p:sp>
        <p:nvSpPr>
          <p:cNvPr id="5" name="TextBox 4"/>
          <p:cNvSpPr txBox="1"/>
          <p:nvPr/>
        </p:nvSpPr>
        <p:spPr>
          <a:xfrm>
            <a:off x="1447800" y="3110046"/>
            <a:ext cx="6477000" cy="369332"/>
          </a:xfrm>
          <a:prstGeom prst="rect">
            <a:avLst/>
          </a:prstGeom>
          <a:noFill/>
        </p:spPr>
        <p:txBody>
          <a:bodyPr wrap="square" rtlCol="0" anchor="b" anchorCtr="0">
            <a:spAutoFit/>
          </a:bodyPr>
          <a:lstStyle/>
          <a:p>
            <a:r>
              <a:rPr lang="en-US" dirty="0" smtClean="0"/>
              <a:t>Royalty Free Music – OnlineVideoLegalMusic.com </a:t>
            </a:r>
            <a:endParaRPr lang="en-US" dirty="0"/>
          </a:p>
        </p:txBody>
      </p:sp>
      <p:sp>
        <p:nvSpPr>
          <p:cNvPr id="6" name="TextBox 5"/>
          <p:cNvSpPr txBox="1"/>
          <p:nvPr/>
        </p:nvSpPr>
        <p:spPr>
          <a:xfrm>
            <a:off x="1447800" y="3435013"/>
            <a:ext cx="6477000" cy="369332"/>
          </a:xfrm>
          <a:prstGeom prst="rect">
            <a:avLst/>
          </a:prstGeom>
          <a:noFill/>
        </p:spPr>
        <p:txBody>
          <a:bodyPr wrap="square" rtlCol="0" anchor="b" anchorCtr="0">
            <a:spAutoFit/>
          </a:bodyPr>
          <a:lstStyle/>
          <a:p>
            <a:r>
              <a:rPr lang="en-US" dirty="0" smtClean="0"/>
              <a:t>Jingles, Ads, Sweepers, Transitions, Sound Effects </a:t>
            </a:r>
            <a:endParaRPr lang="en-US" dirty="0"/>
          </a:p>
        </p:txBody>
      </p:sp>
      <p:sp>
        <p:nvSpPr>
          <p:cNvPr id="7" name="TextBox 6"/>
          <p:cNvSpPr txBox="1"/>
          <p:nvPr/>
        </p:nvSpPr>
        <p:spPr>
          <a:xfrm>
            <a:off x="1447800" y="2785080"/>
            <a:ext cx="6477000" cy="369332"/>
          </a:xfrm>
          <a:prstGeom prst="rect">
            <a:avLst/>
          </a:prstGeom>
          <a:noFill/>
        </p:spPr>
        <p:txBody>
          <a:bodyPr wrap="square" rtlCol="0" anchor="b" anchorCtr="0">
            <a:spAutoFit/>
          </a:bodyPr>
          <a:lstStyle/>
          <a:p>
            <a:r>
              <a:rPr lang="en-US" dirty="0" err="1" smtClean="0"/>
              <a:t>Camtasia</a:t>
            </a:r>
            <a:r>
              <a:rPr lang="en-US" dirty="0" smtClean="0"/>
              <a:t> &amp; Skype for Internet Interviews, </a:t>
            </a:r>
            <a:r>
              <a:rPr lang="en-US" dirty="0" err="1" smtClean="0"/>
              <a:t>Zoom.us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 calcmode="lin" valueType="num">
                                      <p:cBhvr additive="base">
                                        <p:cTn id="3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4" grpId="0" build="p"/>
      <p:bldP spid="5" grpId="0" build="p"/>
      <p:bldP spid="6" grpId="0" build="p"/>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52500" y="528505"/>
            <a:ext cx="7239000" cy="954107"/>
          </a:xfrm>
          <a:prstGeom prst="rect">
            <a:avLst/>
          </a:prstGeom>
          <a:noFill/>
        </p:spPr>
        <p:txBody>
          <a:bodyPr wrap="square" rtlCol="0">
            <a:spAutoFit/>
          </a:bodyPr>
          <a:lstStyle/>
          <a:p>
            <a:pPr algn="ctr"/>
            <a:r>
              <a:rPr lang="en-US" sz="2800" b="1" dirty="0" smtClean="0"/>
              <a:t>How the </a:t>
            </a:r>
            <a:r>
              <a:rPr lang="en-US" sz="2800" b="1" dirty="0" err="1" smtClean="0"/>
              <a:t>iPad</a:t>
            </a:r>
            <a:r>
              <a:rPr lang="en-US" sz="2800" b="1" dirty="0" smtClean="0"/>
              <a:t> apps are amazing!</a:t>
            </a:r>
            <a:br>
              <a:rPr lang="en-US" sz="2800" b="1" dirty="0" smtClean="0"/>
            </a:br>
            <a:r>
              <a:rPr lang="en-US" sz="2800" b="1" dirty="0" err="1" smtClean="0"/>
              <a:t>BossJockStudio</a:t>
            </a:r>
            <a:r>
              <a:rPr lang="en-US" sz="2800" b="1" dirty="0" smtClean="0"/>
              <a:t> &amp; Apogee Studio </a:t>
            </a:r>
            <a:r>
              <a:rPr lang="en-US" sz="2800" b="1" dirty="0" err="1" smtClean="0"/>
              <a:t>Mic</a:t>
            </a:r>
            <a:endParaRPr lang="en-US" sz="2800" b="1" dirty="0">
              <a:solidFill>
                <a:srgbClr val="FF0000"/>
              </a:solidFill>
            </a:endParaRPr>
          </a:p>
        </p:txBody>
      </p:sp>
      <p:pic>
        <p:nvPicPr>
          <p:cNvPr id="2050" name="Picture 2" descr="http://bossjockstudio.com/wp-content/uploads/bjheaderios7.png"/>
          <p:cNvPicPr>
            <a:picLocks noChangeAspect="1" noChangeArrowheads="1"/>
          </p:cNvPicPr>
          <p:nvPr/>
        </p:nvPicPr>
        <p:blipFill>
          <a:blip r:embed="rId2" cstate="print"/>
          <a:srcRect/>
          <a:stretch>
            <a:fillRect/>
          </a:stretch>
        </p:blipFill>
        <p:spPr bwMode="auto">
          <a:xfrm>
            <a:off x="1676400" y="1657350"/>
            <a:ext cx="3674214" cy="2209800"/>
          </a:xfrm>
          <a:prstGeom prst="rect">
            <a:avLst/>
          </a:prstGeom>
          <a:noFill/>
        </p:spPr>
      </p:pic>
      <p:pic>
        <p:nvPicPr>
          <p:cNvPr id="2054" name="Picture 6" descr="http://www.apogeedigital.com/wp-content/uploads/2013/10/mic-tripod-710.jpg"/>
          <p:cNvPicPr>
            <a:picLocks noChangeAspect="1" noChangeArrowheads="1"/>
          </p:cNvPicPr>
          <p:nvPr/>
        </p:nvPicPr>
        <p:blipFill>
          <a:blip r:embed="rId3" cstate="print"/>
          <a:srcRect l="19541" r="23614"/>
          <a:stretch>
            <a:fillRect/>
          </a:stretch>
        </p:blipFill>
        <p:spPr bwMode="auto">
          <a:xfrm>
            <a:off x="5486400" y="1428750"/>
            <a:ext cx="1752600" cy="2340770"/>
          </a:xfrm>
          <a:prstGeom prst="rect">
            <a:avLst/>
          </a:prstGeom>
          <a:noFill/>
        </p:spPr>
      </p:pic>
      <p:sp>
        <p:nvSpPr>
          <p:cNvPr id="6" name="TextBox 5"/>
          <p:cNvSpPr txBox="1"/>
          <p:nvPr/>
        </p:nvSpPr>
        <p:spPr>
          <a:xfrm>
            <a:off x="1600200" y="3878818"/>
            <a:ext cx="3733800" cy="369332"/>
          </a:xfrm>
          <a:prstGeom prst="rect">
            <a:avLst/>
          </a:prstGeom>
          <a:noFill/>
        </p:spPr>
        <p:txBody>
          <a:bodyPr wrap="square" rtlCol="0">
            <a:spAutoFit/>
          </a:bodyPr>
          <a:lstStyle/>
          <a:p>
            <a:r>
              <a:rPr lang="en-US" dirty="0" smtClean="0"/>
              <a:t>Boss Jock App – </a:t>
            </a:r>
            <a:r>
              <a:rPr lang="en-US" dirty="0" err="1" smtClean="0"/>
              <a:t>iPad</a:t>
            </a:r>
            <a:r>
              <a:rPr lang="en-US" dirty="0" smtClean="0"/>
              <a:t> or </a:t>
            </a:r>
            <a:r>
              <a:rPr lang="en-US" dirty="0" err="1" smtClean="0"/>
              <a:t>iPhone</a:t>
            </a:r>
            <a:r>
              <a:rPr lang="en-US" dirty="0" smtClean="0"/>
              <a:t> Only</a:t>
            </a:r>
            <a:endParaRPr lang="en-US" dirty="0"/>
          </a:p>
        </p:txBody>
      </p:sp>
      <p:sp>
        <p:nvSpPr>
          <p:cNvPr id="7" name="TextBox 6"/>
          <p:cNvSpPr txBox="1"/>
          <p:nvPr/>
        </p:nvSpPr>
        <p:spPr>
          <a:xfrm>
            <a:off x="5257800" y="3790950"/>
            <a:ext cx="2286000" cy="646331"/>
          </a:xfrm>
          <a:prstGeom prst="rect">
            <a:avLst/>
          </a:prstGeom>
          <a:noFill/>
        </p:spPr>
        <p:txBody>
          <a:bodyPr wrap="square" rtlCol="0">
            <a:spAutoFit/>
          </a:bodyPr>
          <a:lstStyle/>
          <a:p>
            <a:pPr algn="ctr"/>
            <a:r>
              <a:rPr lang="en-US" dirty="0" smtClean="0"/>
              <a:t>Apogee </a:t>
            </a:r>
            <a:r>
              <a:rPr lang="en-US" dirty="0" err="1" smtClean="0"/>
              <a:t>Mic</a:t>
            </a:r>
            <a:r>
              <a:rPr lang="en-US" dirty="0" smtClean="0"/>
              <a:t> plugs in </a:t>
            </a:r>
            <a:r>
              <a:rPr lang="en-US" dirty="0" err="1" smtClean="0"/>
              <a:t>iPhone</a:t>
            </a:r>
            <a:r>
              <a:rPr lang="en-US" dirty="0" smtClean="0"/>
              <a:t> or </a:t>
            </a:r>
            <a:r>
              <a:rPr lang="en-US" dirty="0" err="1" smtClean="0"/>
              <a:t>iPad</a:t>
            </a:r>
            <a:r>
              <a:rPr lang="en-US" dirty="0" smtClean="0"/>
              <a:t>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j1.PNG"/>
          <p:cNvPicPr>
            <a:picLocks noChangeAspect="1"/>
          </p:cNvPicPr>
          <p:nvPr/>
        </p:nvPicPr>
        <p:blipFill>
          <a:blip r:embed="rId2" cstate="print"/>
          <a:stretch>
            <a:fillRect/>
          </a:stretch>
        </p:blipFill>
        <p:spPr>
          <a:xfrm>
            <a:off x="1295400" y="514350"/>
            <a:ext cx="6629400" cy="4286249"/>
          </a:xfrm>
          <a:prstGeom prst="rect">
            <a:avLst/>
          </a:prstGeom>
        </p:spPr>
      </p:pic>
      <p:sp>
        <p:nvSpPr>
          <p:cNvPr id="5" name="TextBox 4"/>
          <p:cNvSpPr txBox="1"/>
          <p:nvPr/>
        </p:nvSpPr>
        <p:spPr>
          <a:xfrm>
            <a:off x="990600" y="361950"/>
            <a:ext cx="7239000" cy="646331"/>
          </a:xfrm>
          <a:prstGeom prst="rect">
            <a:avLst/>
          </a:prstGeom>
          <a:noFill/>
        </p:spPr>
        <p:txBody>
          <a:bodyPr wrap="square" rtlCol="0">
            <a:spAutoFit/>
          </a:bodyPr>
          <a:lstStyle/>
          <a:p>
            <a:pPr algn="ctr"/>
            <a:r>
              <a:rPr lang="en-US" sz="3600" b="1" dirty="0" smtClean="0">
                <a:solidFill>
                  <a:srgbClr val="FFFF00"/>
                </a:solidFill>
              </a:rPr>
              <a:t>Boss Jock App is Easy and Fast</a:t>
            </a:r>
            <a:endParaRPr lang="en-US" sz="3600" b="1" dirty="0">
              <a:solidFill>
                <a:srgbClr val="FFFF00"/>
              </a:solidFill>
            </a:endParaRPr>
          </a:p>
        </p:txBody>
      </p:sp>
      <p:sp>
        <p:nvSpPr>
          <p:cNvPr id="6" name="Rectangular Callout 5"/>
          <p:cNvSpPr/>
          <p:nvPr/>
        </p:nvSpPr>
        <p:spPr>
          <a:xfrm>
            <a:off x="2743200" y="2686050"/>
            <a:ext cx="4648200" cy="1485900"/>
          </a:xfrm>
          <a:prstGeom prst="wedgeRectCallout">
            <a:avLst>
              <a:gd name="adj1" fmla="val -52634"/>
              <a:gd name="adj2" fmla="val -1503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itchFamily="34" charset="0"/>
                <a:cs typeface="Arial" pitchFamily="34" charset="0"/>
              </a:rPr>
              <a:t>Cart machine like in radio stations to cue pre-recorded sweepers, effects, interviews, sound effects or advertising promos – 10 minute show only takes 10 minutes to produce</a:t>
            </a:r>
            <a:endParaRPr lang="en-US" dirty="0">
              <a:solidFill>
                <a:schemeClr val="tx1"/>
              </a:solidFill>
              <a:latin typeface="Arial" pitchFamily="34" charset="0"/>
              <a:cs typeface="Arial" pitchFamily="34" charset="0"/>
            </a:endParaRPr>
          </a:p>
        </p:txBody>
      </p:sp>
      <p:sp>
        <p:nvSpPr>
          <p:cNvPr id="8" name="Rectangular Callout 7"/>
          <p:cNvSpPr/>
          <p:nvPr/>
        </p:nvSpPr>
        <p:spPr>
          <a:xfrm>
            <a:off x="6400800" y="1047750"/>
            <a:ext cx="2438400" cy="762000"/>
          </a:xfrm>
          <a:prstGeom prst="wedgeRectCallout">
            <a:avLst>
              <a:gd name="adj1" fmla="val 3465"/>
              <a:gd name="adj2" fmla="val 3673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itchFamily="34" charset="0"/>
                <a:cs typeface="Arial" pitchFamily="34" charset="0"/>
              </a:rPr>
              <a:t>One touch start record</a:t>
            </a:r>
            <a:endParaRPr lang="en-US" dirty="0">
              <a:solidFill>
                <a:schemeClr val="tx1"/>
              </a:solidFill>
              <a:latin typeface="Arial" pitchFamily="34" charset="0"/>
              <a:cs typeface="Arial" pitchFamily="34" charset="0"/>
            </a:endParaRPr>
          </a:p>
        </p:txBody>
      </p:sp>
      <p:sp>
        <p:nvSpPr>
          <p:cNvPr id="9" name="Rectangular Callout 8"/>
          <p:cNvSpPr/>
          <p:nvPr/>
        </p:nvSpPr>
        <p:spPr>
          <a:xfrm>
            <a:off x="381000" y="2400300"/>
            <a:ext cx="1600200" cy="800100"/>
          </a:xfrm>
          <a:prstGeom prst="wedgeRectCallout">
            <a:avLst>
              <a:gd name="adj1" fmla="val 19461"/>
              <a:gd name="adj2" fmla="val 17433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latin typeface="Arial" pitchFamily="34" charset="0"/>
                <a:cs typeface="Arial" pitchFamily="34" charset="0"/>
              </a:rPr>
              <a:t>Mic</a:t>
            </a:r>
            <a:r>
              <a:rPr lang="en-US" dirty="0" smtClean="0">
                <a:solidFill>
                  <a:schemeClr val="tx1"/>
                </a:solidFill>
                <a:latin typeface="Arial" pitchFamily="34" charset="0"/>
                <a:cs typeface="Arial" pitchFamily="34" charset="0"/>
              </a:rPr>
              <a:t> on, off temporary or locked</a:t>
            </a:r>
            <a:endParaRPr lang="en-US"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j2.PNG"/>
          <p:cNvPicPr>
            <a:picLocks noChangeAspect="1"/>
          </p:cNvPicPr>
          <p:nvPr/>
        </p:nvPicPr>
        <p:blipFill>
          <a:blip r:embed="rId2" cstate="print"/>
          <a:stretch>
            <a:fillRect/>
          </a:stretch>
        </p:blipFill>
        <p:spPr>
          <a:xfrm>
            <a:off x="1219200" y="1132839"/>
            <a:ext cx="6509251" cy="4010661"/>
          </a:xfrm>
          <a:prstGeom prst="rect">
            <a:avLst/>
          </a:prstGeom>
        </p:spPr>
      </p:pic>
      <p:sp>
        <p:nvSpPr>
          <p:cNvPr id="5" name="TextBox 4"/>
          <p:cNvSpPr txBox="1"/>
          <p:nvPr/>
        </p:nvSpPr>
        <p:spPr>
          <a:xfrm>
            <a:off x="990600" y="571501"/>
            <a:ext cx="7239000" cy="461665"/>
          </a:xfrm>
          <a:prstGeom prst="rect">
            <a:avLst/>
          </a:prstGeom>
          <a:noFill/>
        </p:spPr>
        <p:txBody>
          <a:bodyPr wrap="square" rtlCol="0">
            <a:spAutoFit/>
          </a:bodyPr>
          <a:lstStyle/>
          <a:p>
            <a:pPr algn="ctr"/>
            <a:r>
              <a:rPr lang="en-US" sz="2400" b="1" dirty="0" smtClean="0"/>
              <a:t>Options to send podcast audio to </a:t>
            </a:r>
            <a:r>
              <a:rPr lang="en-US" sz="2400" b="1" dirty="0" err="1" smtClean="0"/>
              <a:t>Wordpress</a:t>
            </a:r>
            <a:endParaRPr lang="en-US" sz="2400" b="1" dirty="0"/>
          </a:p>
        </p:txBody>
      </p:sp>
      <p:sp>
        <p:nvSpPr>
          <p:cNvPr id="8" name="Rectangular Callout 7"/>
          <p:cNvSpPr/>
          <p:nvPr/>
        </p:nvSpPr>
        <p:spPr>
          <a:xfrm>
            <a:off x="4343400" y="2571750"/>
            <a:ext cx="3276600" cy="1143000"/>
          </a:xfrm>
          <a:prstGeom prst="wedgeRectCallout">
            <a:avLst>
              <a:gd name="adj1" fmla="val -103512"/>
              <a:gd name="adj2" fmla="val 3941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itchFamily="34" charset="0"/>
                <a:cs typeface="Arial" pitchFamily="34" charset="0"/>
              </a:rPr>
              <a:t>When show is done, you save and export to the internet with lots of easy options </a:t>
            </a:r>
            <a:endParaRPr lang="en-US"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571501"/>
            <a:ext cx="7239000" cy="461665"/>
          </a:xfrm>
          <a:prstGeom prst="rect">
            <a:avLst/>
          </a:prstGeom>
          <a:noFill/>
        </p:spPr>
        <p:txBody>
          <a:bodyPr wrap="square" rtlCol="0">
            <a:spAutoFit/>
          </a:bodyPr>
          <a:lstStyle/>
          <a:p>
            <a:pPr algn="ctr"/>
            <a:r>
              <a:rPr lang="en-US" sz="2400" b="1" dirty="0" smtClean="0"/>
              <a:t>Options to send podcast audio to </a:t>
            </a:r>
            <a:r>
              <a:rPr lang="en-US" sz="2400" b="1" dirty="0" err="1" smtClean="0"/>
              <a:t>Wordpress</a:t>
            </a:r>
            <a:endParaRPr lang="en-US" sz="2400" b="1" dirty="0"/>
          </a:p>
        </p:txBody>
      </p:sp>
      <p:pic>
        <p:nvPicPr>
          <p:cNvPr id="8" name="Picture 7" descr="https://gm1.ggpht.com/1FE-bM_ZL3QmaNR_BvlK8Zc2dL04syr9H-fzV3bSGy4_vtWv_pvTdfhG2goFA0c0JrJTt5ENnNokOMZuKQ41DZa2DUJNNLkSgD9Lxvt4pV5HAtA7S2V_0XPFQwlmR2XLxsU67IxvD5aIemtQVhT9O0-09mLThsdcUNiylAyRfbuqUPyRcjylrgnTpYjccrG48lSUnz4csi9LbvH_5Qzx2FQ0nRgUtPdP7YdBViRhe16BElkBlyfX3ZSJDUBob0Ltz3s3i-t_Zg3crDWstHdrFMiJ4Li1U0r0Vbwb3k8jr90pFeDtGDx7ZKE6GqJFl1VwBoxvQyfozN_smgziYM-D94dVoQ46wHoxiiaJKmdXD13cfSOXnao1MTkYvPY7yx0VzQKi0I1QuEqFTSlC3wo-zeBgQx6rnDHp-FhE8VRUkDs4xjRW3IHGxy2LSPRCgwSmZDiUNNwP5c0Hve7m1CeDg_YqnA5Rn_-tP-hFV1xIkTbtx9HJrqnYkEP2jdZF2Xk4m0uZEIps0CKL7XGuJ2rs3_8ujj3ObJGu2JCuZoNACtiVdfvQCWzNISLPAE0V59RsBBaVDqrCThyNZJ0qhH6Lh40JQRTvzYVCleAB=w1246-h446-l75-ft"/>
          <p:cNvPicPr>
            <a:picLocks noChangeAspect="1" noChangeArrowheads="1"/>
          </p:cNvPicPr>
          <p:nvPr/>
        </p:nvPicPr>
        <p:blipFill>
          <a:blip r:embed="rId2" cstate="print"/>
          <a:srcRect l="1250" t="19660" r="68816" b="36807"/>
          <a:stretch>
            <a:fillRect/>
          </a:stretch>
        </p:blipFill>
        <p:spPr bwMode="auto">
          <a:xfrm>
            <a:off x="3048000" y="1047750"/>
            <a:ext cx="3124200" cy="3239589"/>
          </a:xfrm>
          <a:prstGeom prst="rect">
            <a:avLst/>
          </a:prstGeom>
          <a:noFill/>
        </p:spPr>
      </p:pic>
      <p:sp>
        <p:nvSpPr>
          <p:cNvPr id="9" name="Down Arrow 8"/>
          <p:cNvSpPr/>
          <p:nvPr/>
        </p:nvSpPr>
        <p:spPr>
          <a:xfrm rot="3496849">
            <a:off x="6419652" y="641792"/>
            <a:ext cx="387320" cy="1255421"/>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90600" y="571501"/>
            <a:ext cx="7239000" cy="461665"/>
          </a:xfrm>
          <a:prstGeom prst="rect">
            <a:avLst/>
          </a:prstGeom>
          <a:noFill/>
        </p:spPr>
        <p:txBody>
          <a:bodyPr wrap="square" rtlCol="0">
            <a:spAutoFit/>
          </a:bodyPr>
          <a:lstStyle/>
          <a:p>
            <a:pPr algn="ctr"/>
            <a:r>
              <a:rPr lang="en-US" sz="2400" b="1" dirty="0" smtClean="0"/>
              <a:t>LIVE DEMO OF BOSSJOCK</a:t>
            </a:r>
            <a:endParaRPr lang="en-US" sz="2400" b="1" dirty="0"/>
          </a:p>
        </p:txBody>
      </p:sp>
      <p:pic>
        <p:nvPicPr>
          <p:cNvPr id="8" name="Picture 7" descr="https://gm1.ggpht.com/1FE-bM_ZL3QmaNR_BvlK8Zc2dL04syr9H-fzV3bSGy4_vtWv_pvTdfhG2goFA0c0JrJTt5ENnNokOMZuKQ41DZa2DUJNNLkSgD9Lxvt4pV5HAtA7S2V_0XPFQwlmR2XLxsU67IxvD5aIemtQVhT9O0-09mLThsdcUNiylAyRfbuqUPyRcjylrgnTpYjccrG48lSUnz4csi9LbvH_5Qzx2FQ0nRgUtPdP7YdBViRhe16BElkBlyfX3ZSJDUBob0Ltz3s3i-t_Zg3crDWstHdrFMiJ4Li1U0r0Vbwb3k8jr90pFeDtGDx7ZKE6GqJFl1VwBoxvQyfozN_smgziYM-D94dVoQ46wHoxiiaJKmdXD13cfSOXnao1MTkYvPY7yx0VzQKi0I1QuEqFTSlC3wo-zeBgQx6rnDHp-FhE8VRUkDs4xjRW3IHGxy2LSPRCgwSmZDiUNNwP5c0Hve7m1CeDg_YqnA5Rn_-tP-hFV1xIkTbtx9HJrqnYkEP2jdZF2Xk4m0uZEIps0CKL7XGuJ2rs3_8ujj3ObJGu2JCuZoNACtiVdfvQCWzNISLPAE0V59RsBBaVDqrCThyNZJ0qhH6Lh40JQRTvzYVCleAB=w1246-h446-l75-ft"/>
          <p:cNvPicPr>
            <a:picLocks noChangeAspect="1" noChangeArrowheads="1"/>
          </p:cNvPicPr>
          <p:nvPr/>
        </p:nvPicPr>
        <p:blipFill>
          <a:blip r:embed="rId2" cstate="print"/>
          <a:srcRect l="1250" t="19660" r="68816" b="36807"/>
          <a:stretch>
            <a:fillRect/>
          </a:stretch>
        </p:blipFill>
        <p:spPr bwMode="auto">
          <a:xfrm>
            <a:off x="3048000" y="1047750"/>
            <a:ext cx="3124200" cy="3239589"/>
          </a:xfrm>
          <a:prstGeom prst="rect">
            <a:avLst/>
          </a:prstGeom>
          <a:noFill/>
        </p:spPr>
      </p:pic>
      <p:sp>
        <p:nvSpPr>
          <p:cNvPr id="9" name="Down Arrow 8"/>
          <p:cNvSpPr/>
          <p:nvPr/>
        </p:nvSpPr>
        <p:spPr>
          <a:xfrm rot="3496849">
            <a:off x="6419652" y="641792"/>
            <a:ext cx="387320" cy="1255421"/>
          </a:xfrm>
          <a:prstGeom prst="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0" y="285750"/>
            <a:ext cx="9144000" cy="1102519"/>
          </a:xfrm>
        </p:spPr>
        <p:txBody>
          <a:bodyPr>
            <a:normAutofit/>
          </a:bodyPr>
          <a:lstStyle/>
          <a:p>
            <a:r>
              <a:rPr lang="en-US" sz="3100" b="1" dirty="0" smtClean="0"/>
              <a:t>What We Will Cover</a:t>
            </a:r>
            <a:endParaRPr lang="en-US" sz="2000" b="1" dirty="0"/>
          </a:p>
        </p:txBody>
      </p:sp>
      <p:sp>
        <p:nvSpPr>
          <p:cNvPr id="14" name="TextBox 13"/>
          <p:cNvSpPr txBox="1"/>
          <p:nvPr/>
        </p:nvSpPr>
        <p:spPr>
          <a:xfrm>
            <a:off x="1295400" y="1059418"/>
            <a:ext cx="6477000" cy="369332"/>
          </a:xfrm>
          <a:prstGeom prst="rect">
            <a:avLst/>
          </a:prstGeom>
          <a:noFill/>
        </p:spPr>
        <p:txBody>
          <a:bodyPr wrap="square" rtlCol="0" anchor="t" anchorCtr="0">
            <a:spAutoFit/>
          </a:bodyPr>
          <a:lstStyle/>
          <a:p>
            <a:r>
              <a:rPr lang="en-US" dirty="0" smtClean="0"/>
              <a:t>What is Podcasting really and </a:t>
            </a:r>
            <a:r>
              <a:rPr lang="en-US" dirty="0" smtClean="0"/>
              <a:t>technically – radio &amp; TV to phones</a:t>
            </a:r>
            <a:endParaRPr lang="en-US" dirty="0"/>
          </a:p>
        </p:txBody>
      </p:sp>
      <p:sp>
        <p:nvSpPr>
          <p:cNvPr id="15" name="TextBox 14"/>
          <p:cNvSpPr txBox="1"/>
          <p:nvPr/>
        </p:nvSpPr>
        <p:spPr>
          <a:xfrm>
            <a:off x="1295400" y="1364218"/>
            <a:ext cx="6477000" cy="369332"/>
          </a:xfrm>
          <a:prstGeom prst="rect">
            <a:avLst/>
          </a:prstGeom>
          <a:noFill/>
        </p:spPr>
        <p:txBody>
          <a:bodyPr wrap="square" rtlCol="0" anchor="t" anchorCtr="0">
            <a:spAutoFit/>
          </a:bodyPr>
          <a:lstStyle/>
          <a:p>
            <a:r>
              <a:rPr lang="en-US" dirty="0" smtClean="0"/>
              <a:t>Monetizing Radio, TV Then </a:t>
            </a:r>
            <a:r>
              <a:rPr lang="en-US" dirty="0" err="1" smtClean="0"/>
              <a:t>vs</a:t>
            </a:r>
            <a:r>
              <a:rPr lang="en-US" dirty="0" smtClean="0"/>
              <a:t> Podcasting  </a:t>
            </a:r>
            <a:r>
              <a:rPr lang="en-US" dirty="0" smtClean="0"/>
              <a:t>Now</a:t>
            </a:r>
            <a:endParaRPr lang="en-US" dirty="0"/>
          </a:p>
        </p:txBody>
      </p:sp>
      <p:sp>
        <p:nvSpPr>
          <p:cNvPr id="16" name="TextBox 15"/>
          <p:cNvSpPr txBox="1"/>
          <p:nvPr/>
        </p:nvSpPr>
        <p:spPr>
          <a:xfrm>
            <a:off x="1295400" y="1657350"/>
            <a:ext cx="6477000" cy="369332"/>
          </a:xfrm>
          <a:prstGeom prst="rect">
            <a:avLst/>
          </a:prstGeom>
          <a:noFill/>
        </p:spPr>
        <p:txBody>
          <a:bodyPr wrap="square" rtlCol="0" anchor="t" anchorCtr="0">
            <a:spAutoFit/>
          </a:bodyPr>
          <a:lstStyle/>
          <a:p>
            <a:r>
              <a:rPr lang="en-US" dirty="0" smtClean="0"/>
              <a:t>The basics of how it works and how easy to setup with </a:t>
            </a:r>
            <a:r>
              <a:rPr lang="en-US" dirty="0" err="1" smtClean="0"/>
              <a:t>Wordpress</a:t>
            </a:r>
            <a:endParaRPr lang="en-US" dirty="0"/>
          </a:p>
        </p:txBody>
      </p:sp>
      <p:sp>
        <p:nvSpPr>
          <p:cNvPr id="21" name="TextBox 20"/>
          <p:cNvSpPr txBox="1"/>
          <p:nvPr/>
        </p:nvSpPr>
        <p:spPr>
          <a:xfrm>
            <a:off x="1295400" y="2038350"/>
            <a:ext cx="6477000" cy="369332"/>
          </a:xfrm>
          <a:prstGeom prst="rect">
            <a:avLst/>
          </a:prstGeom>
          <a:noFill/>
        </p:spPr>
        <p:txBody>
          <a:bodyPr wrap="square" rtlCol="0" anchor="t" anchorCtr="0">
            <a:spAutoFit/>
          </a:bodyPr>
          <a:lstStyle/>
          <a:p>
            <a:r>
              <a:rPr lang="en-US" dirty="0" smtClean="0"/>
              <a:t>Audience building strategies – no listeners, no viewers, no money</a:t>
            </a:r>
            <a:endParaRPr lang="en-US" dirty="0"/>
          </a:p>
        </p:txBody>
      </p:sp>
      <p:sp>
        <p:nvSpPr>
          <p:cNvPr id="22" name="TextBox 21"/>
          <p:cNvSpPr txBox="1"/>
          <p:nvPr/>
        </p:nvSpPr>
        <p:spPr>
          <a:xfrm>
            <a:off x="1295400" y="2343150"/>
            <a:ext cx="6477000" cy="369332"/>
          </a:xfrm>
          <a:prstGeom prst="rect">
            <a:avLst/>
          </a:prstGeom>
          <a:noFill/>
        </p:spPr>
        <p:txBody>
          <a:bodyPr wrap="square" rtlCol="0" anchor="t" anchorCtr="0">
            <a:spAutoFit/>
          </a:bodyPr>
          <a:lstStyle/>
          <a:p>
            <a:r>
              <a:rPr lang="en-US" dirty="0" smtClean="0"/>
              <a:t>Ways to make money and generate sales</a:t>
            </a:r>
            <a:endParaRPr lang="en-US" dirty="0"/>
          </a:p>
        </p:txBody>
      </p:sp>
      <p:sp>
        <p:nvSpPr>
          <p:cNvPr id="9" name="TextBox 8"/>
          <p:cNvSpPr txBox="1"/>
          <p:nvPr/>
        </p:nvSpPr>
        <p:spPr>
          <a:xfrm>
            <a:off x="1295400" y="2724150"/>
            <a:ext cx="6477000" cy="369332"/>
          </a:xfrm>
          <a:prstGeom prst="rect">
            <a:avLst/>
          </a:prstGeom>
          <a:noFill/>
        </p:spPr>
        <p:txBody>
          <a:bodyPr wrap="square" rtlCol="0" anchor="t" anchorCtr="0">
            <a:spAutoFit/>
          </a:bodyPr>
          <a:lstStyle/>
          <a:p>
            <a:r>
              <a:rPr lang="en-US" dirty="0" smtClean="0"/>
              <a:t>Good microphone, recording software, production assets</a:t>
            </a:r>
            <a:endParaRPr lang="en-US" dirty="0"/>
          </a:p>
        </p:txBody>
      </p:sp>
      <p:sp>
        <p:nvSpPr>
          <p:cNvPr id="10" name="TextBox 9"/>
          <p:cNvSpPr txBox="1"/>
          <p:nvPr/>
        </p:nvSpPr>
        <p:spPr>
          <a:xfrm>
            <a:off x="1295400" y="3144619"/>
            <a:ext cx="6477000" cy="646331"/>
          </a:xfrm>
          <a:prstGeom prst="rect">
            <a:avLst/>
          </a:prstGeom>
          <a:noFill/>
        </p:spPr>
        <p:txBody>
          <a:bodyPr wrap="square" rtlCol="0" anchor="t" anchorCtr="0">
            <a:spAutoFit/>
          </a:bodyPr>
          <a:lstStyle/>
          <a:p>
            <a:r>
              <a:rPr lang="en-US" dirty="0" smtClean="0"/>
              <a:t>The Killer </a:t>
            </a:r>
            <a:r>
              <a:rPr lang="en-US" dirty="0" err="1" smtClean="0"/>
              <a:t>iPhone</a:t>
            </a:r>
            <a:r>
              <a:rPr lang="en-US" dirty="0" smtClean="0"/>
              <a:t> apps - </a:t>
            </a:r>
            <a:r>
              <a:rPr lang="en-US" dirty="0" err="1" smtClean="0"/>
              <a:t>Bossjock</a:t>
            </a:r>
            <a:r>
              <a:rPr lang="en-US" dirty="0" smtClean="0"/>
              <a:t> Studio, </a:t>
            </a:r>
            <a:r>
              <a:rPr lang="en-US" dirty="0" err="1" smtClean="0"/>
              <a:t>iMovie</a:t>
            </a:r>
            <a:r>
              <a:rPr lang="en-US" dirty="0" smtClean="0"/>
              <a:t>, Switcher Go, </a:t>
            </a:r>
            <a:br>
              <a:rPr lang="en-US" dirty="0" smtClean="0"/>
            </a:br>
            <a:r>
              <a:rPr lang="en-US" dirty="0" smtClean="0"/>
              <a:t>YouTube Director  </a:t>
            </a:r>
            <a:r>
              <a:rPr lang="en-US" dirty="0" smtClean="0"/>
              <a:t>&amp; the Apogee </a:t>
            </a:r>
            <a:r>
              <a:rPr lang="en-US" dirty="0" smtClean="0"/>
              <a:t>&amp; </a:t>
            </a:r>
            <a:r>
              <a:rPr lang="en-US" dirty="0" err="1" smtClean="0"/>
              <a:t>iRig</a:t>
            </a:r>
            <a:r>
              <a:rPr lang="en-US" dirty="0" smtClean="0"/>
              <a:t> </a:t>
            </a:r>
            <a:r>
              <a:rPr lang="en-US" dirty="0" err="1" smtClean="0"/>
              <a:t>mics</a:t>
            </a:r>
            <a:endParaRPr lang="en-US" dirty="0"/>
          </a:p>
        </p:txBody>
      </p:sp>
      <p:sp>
        <p:nvSpPr>
          <p:cNvPr id="12" name="TextBox 11"/>
          <p:cNvSpPr txBox="1"/>
          <p:nvPr/>
        </p:nvSpPr>
        <p:spPr>
          <a:xfrm>
            <a:off x="1295400" y="3790950"/>
            <a:ext cx="6477000" cy="369332"/>
          </a:xfrm>
          <a:prstGeom prst="rect">
            <a:avLst/>
          </a:prstGeom>
          <a:noFill/>
        </p:spPr>
        <p:txBody>
          <a:bodyPr wrap="square" rtlCol="0" anchor="t" anchorCtr="0">
            <a:spAutoFit/>
          </a:bodyPr>
          <a:lstStyle/>
          <a:p>
            <a:r>
              <a:rPr lang="en-US" dirty="0" smtClean="0"/>
              <a:t>YouTube videos &amp; repurposing as podcast, blogs, &amp; </a:t>
            </a:r>
            <a:r>
              <a:rPr lang="en-US" dirty="0" err="1" smtClean="0"/>
              <a:t>Facebook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p:bldP spid="16" grpId="0"/>
      <p:bldP spid="21" grpId="0"/>
      <p:bldP spid="22" grpId="0"/>
      <p:bldP spid="9" grpId="0"/>
      <p:bldP spid="10"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00" y="1129114"/>
            <a:ext cx="3505200" cy="3693319"/>
          </a:xfrm>
          <a:prstGeom prst="rect">
            <a:avLst/>
          </a:prstGeom>
          <a:noFill/>
        </p:spPr>
        <p:txBody>
          <a:bodyPr wrap="square" rtlCol="0">
            <a:spAutoFit/>
          </a:bodyPr>
          <a:lstStyle/>
          <a:p>
            <a:r>
              <a:rPr lang="en-US" dirty="0" smtClean="0"/>
              <a:t>The camera in phones and tablets are better than camcorders of 10 years ago and are HD. The microphones are amazing!</a:t>
            </a:r>
          </a:p>
          <a:p>
            <a:endParaRPr lang="en-US" dirty="0" smtClean="0"/>
          </a:p>
          <a:p>
            <a:r>
              <a:rPr lang="en-US" dirty="0" err="1" smtClean="0"/>
              <a:t>Selfie</a:t>
            </a:r>
            <a:r>
              <a:rPr lang="en-US" dirty="0" smtClean="0"/>
              <a:t> sticks, external </a:t>
            </a:r>
            <a:r>
              <a:rPr lang="en-US" dirty="0" err="1" smtClean="0"/>
              <a:t>mics</a:t>
            </a:r>
            <a:r>
              <a:rPr lang="en-US" dirty="0" smtClean="0"/>
              <a:t>, mounts, lens and the apps are dirt cheap and enable you to create amazing video content to sell, share, and market your products &amp; brands.</a:t>
            </a:r>
          </a:p>
          <a:p>
            <a:endParaRPr lang="en-US" dirty="0" smtClean="0"/>
          </a:p>
          <a:p>
            <a:endParaRPr lang="en-US" dirty="0" smtClean="0"/>
          </a:p>
          <a:p>
            <a:endParaRPr lang="en-US" dirty="0"/>
          </a:p>
        </p:txBody>
      </p:sp>
      <p:sp>
        <p:nvSpPr>
          <p:cNvPr id="5" name="Title 1"/>
          <p:cNvSpPr>
            <a:spLocks noGrp="1"/>
          </p:cNvSpPr>
          <p:nvPr>
            <p:ph type="ctrTitle"/>
          </p:nvPr>
        </p:nvSpPr>
        <p:spPr>
          <a:xfrm>
            <a:off x="609600" y="478631"/>
            <a:ext cx="7772400" cy="1102519"/>
          </a:xfrm>
        </p:spPr>
        <p:txBody>
          <a:bodyPr>
            <a:normAutofit/>
          </a:bodyPr>
          <a:lstStyle/>
          <a:p>
            <a:r>
              <a:rPr lang="en-US" sz="3100" b="1" dirty="0" smtClean="0"/>
              <a:t>Mobile Devices Make HD Video</a:t>
            </a:r>
            <a:r>
              <a:rPr lang="en-US" b="1" dirty="0"/>
              <a:t/>
            </a:r>
            <a:br>
              <a:rPr lang="en-US" b="1" dirty="0"/>
            </a:br>
            <a:endParaRPr lang="en-US" sz="2000" b="1" dirty="0"/>
          </a:p>
        </p:txBody>
      </p:sp>
      <p:pic>
        <p:nvPicPr>
          <p:cNvPr id="7" name="Picture 2" descr="http://ecx.images-amazon.com/images/I/51ZkeNVJmxL._SL1001_.jpg"/>
          <p:cNvPicPr>
            <a:picLocks noChangeAspect="1" noChangeArrowheads="1"/>
          </p:cNvPicPr>
          <p:nvPr/>
        </p:nvPicPr>
        <p:blipFill>
          <a:blip r:embed="rId2" cstate="print"/>
          <a:srcRect l="53777" t="4795" r="13105"/>
          <a:stretch>
            <a:fillRect/>
          </a:stretch>
        </p:blipFill>
        <p:spPr bwMode="auto">
          <a:xfrm>
            <a:off x="6477000" y="1047750"/>
            <a:ext cx="1143000" cy="3285779"/>
          </a:xfrm>
          <a:prstGeom prst="rect">
            <a:avLst/>
          </a:prstGeom>
          <a:noFill/>
        </p:spPr>
      </p:pic>
      <p:pic>
        <p:nvPicPr>
          <p:cNvPr id="4" name="Picture 3" descr="apogeemic.jpg"/>
          <p:cNvPicPr>
            <a:picLocks noChangeAspect="1"/>
          </p:cNvPicPr>
          <p:nvPr/>
        </p:nvPicPr>
        <p:blipFill>
          <a:blip r:embed="rId3" cstate="print"/>
          <a:srcRect l="7045" r="8413"/>
          <a:stretch>
            <a:fillRect/>
          </a:stretch>
        </p:blipFill>
        <p:spPr>
          <a:xfrm>
            <a:off x="4876800" y="1809750"/>
            <a:ext cx="1828800" cy="1442847"/>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09600" y="478631"/>
            <a:ext cx="7772400" cy="1102519"/>
          </a:xfrm>
        </p:spPr>
        <p:txBody>
          <a:bodyPr>
            <a:normAutofit/>
          </a:bodyPr>
          <a:lstStyle/>
          <a:p>
            <a:r>
              <a:rPr lang="en-US" sz="3100" b="1" dirty="0" smtClean="0"/>
              <a:t>Phone and Tablet Mounts</a:t>
            </a:r>
            <a:r>
              <a:rPr lang="en-US" b="1" dirty="0"/>
              <a:t/>
            </a:r>
            <a:br>
              <a:rPr lang="en-US" b="1" dirty="0"/>
            </a:br>
            <a:endParaRPr lang="en-US" sz="2000" b="1" dirty="0"/>
          </a:p>
        </p:txBody>
      </p:sp>
      <p:sp>
        <p:nvSpPr>
          <p:cNvPr id="1030" name="AutoShape 6" descr="Polaroid 8&amp;quot; Heavy Duty Mini Tripod With Pan Head With Tilt For Digital Cameras &amp; Camcord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Polaroid 8&amp;quot; Heavy Duty Mini Tripod With Pan Head With Tilt For Digital Cameras &amp; Camcord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descr="http://ecx.images-amazon.com/images/I/81ARCdWnKqL._SL1500_.jpg"/>
          <p:cNvPicPr>
            <a:picLocks noChangeAspect="1" noChangeArrowheads="1"/>
          </p:cNvPicPr>
          <p:nvPr/>
        </p:nvPicPr>
        <p:blipFill>
          <a:blip r:embed="rId2" cstate="print"/>
          <a:srcRect/>
          <a:stretch>
            <a:fillRect/>
          </a:stretch>
        </p:blipFill>
        <p:spPr bwMode="auto">
          <a:xfrm>
            <a:off x="1600200" y="1200150"/>
            <a:ext cx="2286000" cy="2286000"/>
          </a:xfrm>
          <a:prstGeom prst="rect">
            <a:avLst/>
          </a:prstGeom>
          <a:noFill/>
        </p:spPr>
      </p:pic>
      <p:pic>
        <p:nvPicPr>
          <p:cNvPr id="7" name="Picture 2" descr="http://ecx.images-amazon.com/images/I/51ZkeNVJmxL._SL1001_.jpg"/>
          <p:cNvPicPr>
            <a:picLocks noChangeAspect="1" noChangeArrowheads="1"/>
          </p:cNvPicPr>
          <p:nvPr/>
        </p:nvPicPr>
        <p:blipFill>
          <a:blip r:embed="rId3" cstate="print"/>
          <a:srcRect l="53777" t="4795" r="13105"/>
          <a:stretch>
            <a:fillRect/>
          </a:stretch>
        </p:blipFill>
        <p:spPr bwMode="auto">
          <a:xfrm>
            <a:off x="6629400" y="895350"/>
            <a:ext cx="990600" cy="2847675"/>
          </a:xfrm>
          <a:prstGeom prst="rect">
            <a:avLst/>
          </a:prstGeom>
          <a:noFill/>
        </p:spPr>
      </p:pic>
      <p:sp>
        <p:nvSpPr>
          <p:cNvPr id="13" name="TextBox 12"/>
          <p:cNvSpPr txBox="1"/>
          <p:nvPr/>
        </p:nvSpPr>
        <p:spPr>
          <a:xfrm>
            <a:off x="1981200" y="3562350"/>
            <a:ext cx="4114800" cy="338554"/>
          </a:xfrm>
          <a:prstGeom prst="rect">
            <a:avLst/>
          </a:prstGeom>
          <a:noFill/>
        </p:spPr>
        <p:txBody>
          <a:bodyPr wrap="square" rtlCol="0">
            <a:spAutoFit/>
          </a:bodyPr>
          <a:lstStyle/>
          <a:p>
            <a:pPr algn="ctr"/>
            <a:r>
              <a:rPr lang="en-US" sz="1600" b="1" dirty="0" err="1" smtClean="0"/>
              <a:t>Ipow</a:t>
            </a:r>
            <a:r>
              <a:rPr lang="en-US" sz="1600" b="1" dirty="0" smtClean="0"/>
              <a:t> Universal                               Mini Tripod</a:t>
            </a:r>
            <a:endParaRPr lang="en-US" sz="1600" b="1" dirty="0"/>
          </a:p>
        </p:txBody>
      </p:sp>
      <p:pic>
        <p:nvPicPr>
          <p:cNvPr id="1034" name="Picture 10" descr="http://ecx.images-amazon.com/images/I/61a5TxvF9nL._SL1500_.jpg"/>
          <p:cNvPicPr>
            <a:picLocks noChangeAspect="1" noChangeArrowheads="1"/>
          </p:cNvPicPr>
          <p:nvPr/>
        </p:nvPicPr>
        <p:blipFill>
          <a:blip r:embed="rId4" cstate="print"/>
          <a:srcRect l="27042" r="23380"/>
          <a:stretch>
            <a:fillRect/>
          </a:stretch>
        </p:blipFill>
        <p:spPr bwMode="auto">
          <a:xfrm>
            <a:off x="4419600" y="1200150"/>
            <a:ext cx="1477111" cy="2209800"/>
          </a:xfrm>
          <a:prstGeom prst="rect">
            <a:avLst/>
          </a:prstGeom>
          <a:noFill/>
        </p:spPr>
      </p:pic>
      <p:sp>
        <p:nvSpPr>
          <p:cNvPr id="14" name="TextBox 13"/>
          <p:cNvSpPr txBox="1"/>
          <p:nvPr/>
        </p:nvSpPr>
        <p:spPr>
          <a:xfrm>
            <a:off x="6324600" y="3638550"/>
            <a:ext cx="1447800" cy="584775"/>
          </a:xfrm>
          <a:prstGeom prst="rect">
            <a:avLst/>
          </a:prstGeom>
          <a:noFill/>
        </p:spPr>
        <p:txBody>
          <a:bodyPr wrap="square" rtlCol="0">
            <a:spAutoFit/>
          </a:bodyPr>
          <a:lstStyle/>
          <a:p>
            <a:pPr algn="ctr"/>
            <a:r>
              <a:rPr lang="en-US" sz="1600" b="1" dirty="0" err="1" smtClean="0"/>
              <a:t>Selfie</a:t>
            </a:r>
            <a:r>
              <a:rPr lang="en-US" sz="1600" b="1" dirty="0" smtClean="0"/>
              <a:t> Stick Monopod</a:t>
            </a:r>
            <a:endParaRPr lang="en-US" sz="1600" b="1" dirty="0"/>
          </a:p>
        </p:txBody>
      </p:sp>
      <p:sp>
        <p:nvSpPr>
          <p:cNvPr id="10" name="TextBox 9"/>
          <p:cNvSpPr txBox="1"/>
          <p:nvPr/>
        </p:nvSpPr>
        <p:spPr>
          <a:xfrm>
            <a:off x="2590800" y="3867150"/>
            <a:ext cx="4038600" cy="461665"/>
          </a:xfrm>
          <a:prstGeom prst="rect">
            <a:avLst/>
          </a:prstGeom>
          <a:noFill/>
        </p:spPr>
        <p:txBody>
          <a:bodyPr wrap="square" rtlCol="0">
            <a:spAutoFit/>
          </a:bodyPr>
          <a:lstStyle/>
          <a:p>
            <a:r>
              <a:rPr lang="en-US" sz="2400" u="sng" dirty="0" smtClean="0">
                <a:solidFill>
                  <a:srgbClr val="0000CC"/>
                </a:solidFill>
              </a:rPr>
              <a:t>www.MikeSuggests.com/gear/</a:t>
            </a:r>
            <a:endParaRPr lang="en-US" sz="2400" u="sng" dirty="0">
              <a:solidFill>
                <a:srgbClr val="0000CC"/>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609600" y="478631"/>
            <a:ext cx="7772400" cy="1102519"/>
          </a:xfrm>
        </p:spPr>
        <p:txBody>
          <a:bodyPr>
            <a:normAutofit/>
          </a:bodyPr>
          <a:lstStyle/>
          <a:p>
            <a:r>
              <a:rPr lang="en-US" sz="3100" b="1" dirty="0" smtClean="0"/>
              <a:t>External </a:t>
            </a:r>
            <a:r>
              <a:rPr lang="en-US" sz="3100" b="1" dirty="0" err="1" smtClean="0"/>
              <a:t>Mics</a:t>
            </a:r>
            <a:r>
              <a:rPr lang="en-US" sz="3100" b="1" dirty="0" smtClean="0"/>
              <a:t> For Pro Audio Results</a:t>
            </a:r>
            <a:r>
              <a:rPr lang="en-US" b="1" dirty="0"/>
              <a:t/>
            </a:r>
            <a:br>
              <a:rPr lang="en-US" b="1" dirty="0"/>
            </a:br>
            <a:endParaRPr lang="en-US" sz="2000" b="1" dirty="0"/>
          </a:p>
        </p:txBody>
      </p:sp>
      <p:pic>
        <p:nvPicPr>
          <p:cNvPr id="1028" name="Picture 4" descr="http://ecx.images-amazon.com/images/I/61JREgs56nL._SX425_.jpg"/>
          <p:cNvPicPr>
            <a:picLocks noChangeAspect="1" noChangeArrowheads="1"/>
          </p:cNvPicPr>
          <p:nvPr/>
        </p:nvPicPr>
        <p:blipFill>
          <a:blip r:embed="rId2" cstate="print"/>
          <a:srcRect l="30118" r="32235"/>
          <a:stretch>
            <a:fillRect/>
          </a:stretch>
        </p:blipFill>
        <p:spPr bwMode="auto">
          <a:xfrm>
            <a:off x="3429000" y="1276350"/>
            <a:ext cx="914400" cy="2428875"/>
          </a:xfrm>
          <a:prstGeom prst="rect">
            <a:avLst/>
          </a:prstGeom>
          <a:noFill/>
        </p:spPr>
      </p:pic>
      <p:sp>
        <p:nvSpPr>
          <p:cNvPr id="1030" name="AutoShape 6" descr="Polaroid 8&amp;quot; Heavy Duty Mini Tripod With Pan Head With Tilt For Digital Cameras &amp; Camcord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32" name="AutoShape 8" descr="Polaroid 8&amp;quot; Heavy Duty Mini Tripod With Pan Head With Tilt For Digital Cameras &amp; Camcorder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2" name="TextBox 11"/>
          <p:cNvSpPr txBox="1"/>
          <p:nvPr/>
        </p:nvSpPr>
        <p:spPr>
          <a:xfrm>
            <a:off x="1295400" y="2419350"/>
            <a:ext cx="2362200" cy="584775"/>
          </a:xfrm>
          <a:prstGeom prst="rect">
            <a:avLst/>
          </a:prstGeom>
          <a:noFill/>
        </p:spPr>
        <p:txBody>
          <a:bodyPr wrap="square" rtlCol="0">
            <a:spAutoFit/>
          </a:bodyPr>
          <a:lstStyle/>
          <a:p>
            <a:pPr algn="ctr"/>
            <a:r>
              <a:rPr lang="en-US" sz="1600" b="1" dirty="0" smtClean="0"/>
              <a:t>Apogee Lightning </a:t>
            </a:r>
            <a:r>
              <a:rPr lang="en-US" sz="1600" b="1" dirty="0" err="1" smtClean="0"/>
              <a:t>Mic</a:t>
            </a:r>
            <a:r>
              <a:rPr lang="en-US" sz="1600" b="1" dirty="0" smtClean="0"/>
              <a:t> - Apple Only</a:t>
            </a:r>
            <a:endParaRPr lang="en-US" sz="1600" b="1" dirty="0"/>
          </a:p>
        </p:txBody>
      </p:sp>
      <p:pic>
        <p:nvPicPr>
          <p:cNvPr id="41986" name="Picture 2" descr="Image result for irig lapel mic"/>
          <p:cNvPicPr>
            <a:picLocks noChangeAspect="1" noChangeArrowheads="1"/>
          </p:cNvPicPr>
          <p:nvPr/>
        </p:nvPicPr>
        <p:blipFill>
          <a:blip r:embed="rId3" cstate="print"/>
          <a:srcRect l="11689" t="12500" r="18412"/>
          <a:stretch>
            <a:fillRect/>
          </a:stretch>
        </p:blipFill>
        <p:spPr bwMode="auto">
          <a:xfrm>
            <a:off x="4419600" y="1200150"/>
            <a:ext cx="3169919" cy="2667000"/>
          </a:xfrm>
          <a:prstGeom prst="rect">
            <a:avLst/>
          </a:prstGeom>
          <a:noFill/>
        </p:spPr>
      </p:pic>
      <p:sp>
        <p:nvSpPr>
          <p:cNvPr id="8" name="TextBox 7"/>
          <p:cNvSpPr txBox="1"/>
          <p:nvPr/>
        </p:nvSpPr>
        <p:spPr>
          <a:xfrm>
            <a:off x="2590800" y="3867150"/>
            <a:ext cx="4038600" cy="461665"/>
          </a:xfrm>
          <a:prstGeom prst="rect">
            <a:avLst/>
          </a:prstGeom>
          <a:noFill/>
        </p:spPr>
        <p:txBody>
          <a:bodyPr wrap="square" rtlCol="0">
            <a:spAutoFit/>
          </a:bodyPr>
          <a:lstStyle/>
          <a:p>
            <a:r>
              <a:rPr lang="en-US" sz="2400" u="sng" dirty="0" smtClean="0">
                <a:solidFill>
                  <a:srgbClr val="0000CC"/>
                </a:solidFill>
              </a:rPr>
              <a:t>www.MikeSuggests.com/gear/</a:t>
            </a:r>
            <a:endParaRPr lang="en-US" sz="2400" u="sng" dirty="0">
              <a:solidFill>
                <a:srgbClr val="0000CC"/>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0200" y="1517630"/>
            <a:ext cx="5638800" cy="646331"/>
          </a:xfrm>
          <a:prstGeom prst="rect">
            <a:avLst/>
          </a:prstGeom>
          <a:noFill/>
        </p:spPr>
        <p:txBody>
          <a:bodyPr wrap="square" rtlCol="0">
            <a:spAutoFit/>
          </a:bodyPr>
          <a:lstStyle/>
          <a:p>
            <a:endParaRPr lang="en-US" dirty="0" smtClean="0"/>
          </a:p>
          <a:p>
            <a:endParaRPr lang="en-US" dirty="0"/>
          </a:p>
        </p:txBody>
      </p:sp>
      <p:sp>
        <p:nvSpPr>
          <p:cNvPr id="5" name="Title 1"/>
          <p:cNvSpPr>
            <a:spLocks noGrp="1"/>
          </p:cNvSpPr>
          <p:nvPr>
            <p:ph type="ctrTitle"/>
          </p:nvPr>
        </p:nvSpPr>
        <p:spPr>
          <a:xfrm>
            <a:off x="609600" y="707231"/>
            <a:ext cx="7772400" cy="1102519"/>
          </a:xfrm>
        </p:spPr>
        <p:txBody>
          <a:bodyPr>
            <a:normAutofit fontScale="90000"/>
          </a:bodyPr>
          <a:lstStyle/>
          <a:p>
            <a:r>
              <a:rPr lang="en-US" sz="3100" b="1" dirty="0" smtClean="0"/>
              <a:t>Easiest Video Creation Apps </a:t>
            </a:r>
            <a:r>
              <a:rPr lang="en-US" sz="3100" b="1" dirty="0" smtClean="0"/>
              <a:t>For YouTube</a:t>
            </a:r>
            <a:r>
              <a:rPr lang="en-US" sz="3100" b="1" dirty="0" smtClean="0"/>
              <a:t/>
            </a:r>
            <a:br>
              <a:rPr lang="en-US" sz="3100" b="1" dirty="0" smtClean="0"/>
            </a:br>
            <a:r>
              <a:rPr lang="en-US" sz="2200" b="1" dirty="0" smtClean="0"/>
              <a:t>Create content to repurpose </a:t>
            </a:r>
            <a:r>
              <a:rPr lang="en-US" sz="2200" b="1" dirty="0" smtClean="0"/>
              <a:t>on </a:t>
            </a:r>
            <a:r>
              <a:rPr lang="en-US" sz="2200" b="1" dirty="0" smtClean="0"/>
              <a:t>Podcasts &amp; </a:t>
            </a:r>
            <a:r>
              <a:rPr lang="en-US" sz="2200" b="1" dirty="0" err="1" smtClean="0"/>
              <a:t>Facebook</a:t>
            </a:r>
            <a:r>
              <a:rPr lang="en-US" sz="2700" b="1" dirty="0"/>
              <a:t/>
            </a:r>
            <a:br>
              <a:rPr lang="en-US" sz="2700" b="1" dirty="0"/>
            </a:br>
            <a:endParaRPr lang="en-US" sz="2700" b="1" dirty="0"/>
          </a:p>
        </p:txBody>
      </p:sp>
      <p:sp>
        <p:nvSpPr>
          <p:cNvPr id="9" name="TextBox 8"/>
          <p:cNvSpPr txBox="1"/>
          <p:nvPr/>
        </p:nvSpPr>
        <p:spPr>
          <a:xfrm>
            <a:off x="1447800" y="3638550"/>
            <a:ext cx="2362200" cy="400110"/>
          </a:xfrm>
          <a:prstGeom prst="rect">
            <a:avLst/>
          </a:prstGeom>
          <a:noFill/>
        </p:spPr>
        <p:txBody>
          <a:bodyPr wrap="square" rtlCol="0">
            <a:spAutoFit/>
          </a:bodyPr>
          <a:lstStyle/>
          <a:p>
            <a:r>
              <a:rPr lang="en-US" sz="2000" b="1" dirty="0" smtClean="0"/>
              <a:t>YouTube Capture</a:t>
            </a:r>
            <a:endParaRPr lang="en-US" sz="2000" b="1" dirty="0"/>
          </a:p>
        </p:txBody>
      </p:sp>
      <p:sp>
        <p:nvSpPr>
          <p:cNvPr id="10" name="TextBox 9"/>
          <p:cNvSpPr txBox="1"/>
          <p:nvPr/>
        </p:nvSpPr>
        <p:spPr>
          <a:xfrm>
            <a:off x="3505200" y="3638550"/>
            <a:ext cx="2133600" cy="400110"/>
          </a:xfrm>
          <a:prstGeom prst="rect">
            <a:avLst/>
          </a:prstGeom>
          <a:noFill/>
        </p:spPr>
        <p:txBody>
          <a:bodyPr wrap="square" rtlCol="0">
            <a:spAutoFit/>
          </a:bodyPr>
          <a:lstStyle/>
          <a:p>
            <a:r>
              <a:rPr lang="en-US" sz="2000" b="1" dirty="0" smtClean="0"/>
              <a:t>YouTube Director</a:t>
            </a:r>
            <a:endParaRPr lang="en-US" sz="2000" b="1" dirty="0"/>
          </a:p>
        </p:txBody>
      </p:sp>
      <p:pic>
        <p:nvPicPr>
          <p:cNvPr id="7" name="Picture 1"/>
          <p:cNvPicPr>
            <a:picLocks noChangeAspect="1" noChangeArrowheads="1"/>
          </p:cNvPicPr>
          <p:nvPr/>
        </p:nvPicPr>
        <p:blipFill>
          <a:blip r:embed="rId2" cstate="print"/>
          <a:srcRect l="22840" t="35417" r="66033" b="44791"/>
          <a:stretch>
            <a:fillRect/>
          </a:stretch>
        </p:blipFill>
        <p:spPr bwMode="auto">
          <a:xfrm>
            <a:off x="1676400" y="1809750"/>
            <a:ext cx="1600200" cy="160020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l="22255" t="34115" r="66032" b="45052"/>
          <a:stretch>
            <a:fillRect/>
          </a:stretch>
        </p:blipFill>
        <p:spPr bwMode="auto">
          <a:xfrm>
            <a:off x="3657600" y="1733550"/>
            <a:ext cx="1676400" cy="1676400"/>
          </a:xfrm>
          <a:prstGeom prst="rect">
            <a:avLst/>
          </a:prstGeom>
          <a:noFill/>
          <a:ln w="9525">
            <a:noFill/>
            <a:miter lim="800000"/>
            <a:headEnd/>
            <a:tailEnd/>
          </a:ln>
        </p:spPr>
      </p:pic>
      <p:pic>
        <p:nvPicPr>
          <p:cNvPr id="11" name="Picture 2" descr="https://d13yacurqjgara.cloudfront.net/users/2437/screenshots/1664400/imovie__2013_.png"/>
          <p:cNvPicPr>
            <a:picLocks noChangeAspect="1" noChangeArrowheads="1"/>
          </p:cNvPicPr>
          <p:nvPr/>
        </p:nvPicPr>
        <p:blipFill>
          <a:blip r:embed="rId4" cstate="print"/>
          <a:srcRect l="16667" r="10000"/>
          <a:stretch>
            <a:fillRect/>
          </a:stretch>
        </p:blipFill>
        <p:spPr bwMode="auto">
          <a:xfrm>
            <a:off x="5638800" y="1768186"/>
            <a:ext cx="1676400" cy="1714500"/>
          </a:xfrm>
          <a:prstGeom prst="rect">
            <a:avLst/>
          </a:prstGeom>
          <a:noFill/>
        </p:spPr>
      </p:pic>
      <p:sp>
        <p:nvSpPr>
          <p:cNvPr id="12" name="TextBox 11"/>
          <p:cNvSpPr txBox="1"/>
          <p:nvPr/>
        </p:nvSpPr>
        <p:spPr>
          <a:xfrm>
            <a:off x="5943600" y="3619440"/>
            <a:ext cx="1219200" cy="400110"/>
          </a:xfrm>
          <a:prstGeom prst="rect">
            <a:avLst/>
          </a:prstGeom>
          <a:noFill/>
        </p:spPr>
        <p:txBody>
          <a:bodyPr wrap="square" rtlCol="0">
            <a:spAutoFit/>
          </a:bodyPr>
          <a:lstStyle/>
          <a:p>
            <a:r>
              <a:rPr lang="en-US" sz="2000" b="1" dirty="0" err="1" smtClean="0"/>
              <a:t>iMovie</a:t>
            </a:r>
            <a:endParaRPr lang="en-US" sz="20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68500" r="18500" b="6796"/>
          <a:stretch>
            <a:fillRect/>
          </a:stretch>
        </p:blipFill>
        <p:spPr bwMode="auto">
          <a:xfrm>
            <a:off x="1828800" y="666750"/>
            <a:ext cx="1813898" cy="36576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l="71000" t="3556" r="16750" b="3650"/>
          <a:stretch>
            <a:fillRect/>
          </a:stretch>
        </p:blipFill>
        <p:spPr bwMode="auto">
          <a:xfrm>
            <a:off x="3810000" y="666750"/>
            <a:ext cx="1752600" cy="3733800"/>
          </a:xfrm>
          <a:prstGeom prst="rect">
            <a:avLst/>
          </a:prstGeom>
          <a:noFill/>
          <a:ln w="9525">
            <a:noFill/>
            <a:miter lim="800000"/>
            <a:headEnd/>
            <a:tailEnd/>
          </a:ln>
        </p:spPr>
      </p:pic>
      <p:pic>
        <p:nvPicPr>
          <p:cNvPr id="12" name="Picture 4"/>
          <p:cNvPicPr>
            <a:picLocks noChangeAspect="1" noChangeArrowheads="1"/>
          </p:cNvPicPr>
          <p:nvPr/>
        </p:nvPicPr>
        <p:blipFill>
          <a:blip r:embed="rId4" cstate="print"/>
          <a:srcRect l="68707" t="1626" r="18945" b="4472"/>
          <a:stretch>
            <a:fillRect/>
          </a:stretch>
        </p:blipFill>
        <p:spPr bwMode="auto">
          <a:xfrm>
            <a:off x="5638800" y="666750"/>
            <a:ext cx="1710047"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0200" y="1517630"/>
            <a:ext cx="5638800" cy="646331"/>
          </a:xfrm>
          <a:prstGeom prst="rect">
            <a:avLst/>
          </a:prstGeom>
          <a:noFill/>
        </p:spPr>
        <p:txBody>
          <a:bodyPr wrap="square" rtlCol="0">
            <a:spAutoFit/>
          </a:bodyPr>
          <a:lstStyle/>
          <a:p>
            <a:endParaRPr lang="en-US" dirty="0" smtClean="0"/>
          </a:p>
          <a:p>
            <a:endParaRPr lang="en-US" dirty="0"/>
          </a:p>
        </p:txBody>
      </p:sp>
      <p:sp>
        <p:nvSpPr>
          <p:cNvPr id="5" name="Title 1"/>
          <p:cNvSpPr>
            <a:spLocks noGrp="1"/>
          </p:cNvSpPr>
          <p:nvPr>
            <p:ph type="ctrTitle"/>
          </p:nvPr>
        </p:nvSpPr>
        <p:spPr>
          <a:xfrm>
            <a:off x="609600" y="707231"/>
            <a:ext cx="7772400" cy="1102519"/>
          </a:xfrm>
        </p:spPr>
        <p:txBody>
          <a:bodyPr>
            <a:normAutofit fontScale="90000"/>
          </a:bodyPr>
          <a:lstStyle/>
          <a:p>
            <a:r>
              <a:rPr lang="en-US" sz="3100" b="1" dirty="0" smtClean="0"/>
              <a:t>BONUS: Amazing New Recording App</a:t>
            </a:r>
            <a:br>
              <a:rPr lang="en-US" sz="3100" b="1" dirty="0" smtClean="0"/>
            </a:br>
            <a:r>
              <a:rPr lang="en-US" sz="3100" b="1" dirty="0" err="1" smtClean="0"/>
              <a:t>Facebook</a:t>
            </a:r>
            <a:r>
              <a:rPr lang="en-US" sz="3100" b="1" dirty="0" smtClean="0"/>
              <a:t> &amp; YouTube Live – </a:t>
            </a:r>
            <a:r>
              <a:rPr lang="en-US" sz="3100" b="1" dirty="0" err="1" smtClean="0"/>
              <a:t>iPhone</a:t>
            </a:r>
            <a:r>
              <a:rPr lang="en-US" sz="3100" b="1" dirty="0" smtClean="0"/>
              <a:t> Only</a:t>
            </a:r>
            <a:br>
              <a:rPr lang="en-US" sz="3100" b="1" dirty="0" smtClean="0"/>
            </a:br>
            <a:endParaRPr lang="en-US" sz="2700" b="1" dirty="0"/>
          </a:p>
        </p:txBody>
      </p:sp>
      <p:sp>
        <p:nvSpPr>
          <p:cNvPr id="9" name="TextBox 8"/>
          <p:cNvSpPr txBox="1"/>
          <p:nvPr/>
        </p:nvSpPr>
        <p:spPr>
          <a:xfrm>
            <a:off x="3429000" y="3409950"/>
            <a:ext cx="2362200" cy="400110"/>
          </a:xfrm>
          <a:prstGeom prst="rect">
            <a:avLst/>
          </a:prstGeom>
          <a:noFill/>
        </p:spPr>
        <p:txBody>
          <a:bodyPr wrap="square" rtlCol="0">
            <a:spAutoFit/>
          </a:bodyPr>
          <a:lstStyle/>
          <a:p>
            <a:r>
              <a:rPr lang="en-US" sz="2000" b="1" dirty="0" smtClean="0"/>
              <a:t>Switcher Go App</a:t>
            </a:r>
            <a:endParaRPr lang="en-US" sz="2000" b="1" dirty="0"/>
          </a:p>
        </p:txBody>
      </p:sp>
      <p:pic>
        <p:nvPicPr>
          <p:cNvPr id="1026" name="Picture 2" descr="Image result for switcher go app logo"/>
          <p:cNvPicPr>
            <a:picLocks noChangeAspect="1" noChangeArrowheads="1"/>
          </p:cNvPicPr>
          <p:nvPr/>
        </p:nvPicPr>
        <p:blipFill>
          <a:blip r:embed="rId2" cstate="print"/>
          <a:srcRect/>
          <a:stretch>
            <a:fillRect/>
          </a:stretch>
        </p:blipFill>
        <p:spPr bwMode="auto">
          <a:xfrm>
            <a:off x="3559175" y="1711325"/>
            <a:ext cx="1622425" cy="162242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7500" t="-3779" r="17750" b="5111"/>
          <a:stretch>
            <a:fillRect/>
          </a:stretch>
        </p:blipFill>
        <p:spPr bwMode="auto">
          <a:xfrm>
            <a:off x="3505200" y="385844"/>
            <a:ext cx="2103565" cy="39575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50000"/>
          <a:stretch>
            <a:fillRect/>
          </a:stretch>
        </p:blipFill>
        <p:spPr bwMode="auto">
          <a:xfrm>
            <a:off x="0" y="0"/>
            <a:ext cx="9144000" cy="5143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4" descr="Image result for ip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6" name="AutoShape 8" descr="Image result for ip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0" name="AutoShape 12" descr="Image result for ip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2" name="AutoShape 14" descr="Image result for ip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4" name="AutoShape 16" descr="data:image/jpeg;base64,/9j/4AAQSkZJRgABAQAAAQABAAD/2wCEAAkGBxMSEhUTEhMVFRUXFx8XFRgXGBkYFxcWFxcaFxgXGBcZHiggGB0lGxgYIzMhJSkrLi4uGB8zODMtNygtLisBCgoKDg0OGhAQGi0lICUtLS0tLS0tLS0tLy0tLS0tLS0tLS0vLy0tLS0tLS0tLS0tLS0tLS0tLS0tLS0tLS0tLf/AABEIAO4A1AMBEQACEQEDEQH/xAAcAAABBAMBAAAAAAAAAAAAAAAABAUGBwECAwj/xABQEAACAQIDAwYFDwkGBgMAAAABAhEAAwQSIQUxQQYHEyJRYRRxgZHRFyQyUlRyc5KhsbKzwdLwFiMzNDVCYpPhY3SClMLTFSVTVaLxQ0XD/8QAGgEBAAMBAQEAAAAAAAAAAAAAAAECAwQFBv/EADkRAAICAQICBwcEAQQBBQAAAAABAhEDBCESMQUTMkFRYXEUIjOBkbHRUqHB8PEGFSPhNEJTcpKi/9oADAMBAAIRAxEAPwC8aAKAKAKAKAKAZOWm2/AsFfxIALW0lQdxY6LPlIoDyrtPllj77l7mLvSTuV2VR3BVMAUAmXlJjBuxV/8Amv6aA3HKrHe68R/Nf00Bn8q8d7sxH81/TQB+VeO92Yj+a/poA/KvHe7MR/Nf00AflXjvdmI/mv6aAPyrx3uzEfzX9NASTkLyrxDYg2r+IuuLg6ma45h11ga6SJ+SgLC8If27/Hb00AeEP7d/jt6aAPCH9u/x29NAHhD+3f47emgDwh/bv8dvTQB4Q/t3+O3poA8If27/AB29NAHhD+3f47emgMG83t3+O3poAS8wMrcuKe0XHHzGgJtyZ5UTZIxDS6NlzbiywCCY0nWO+JoCX0AUAUAUAUAUBC+eMf8AKMV71fprQHlCgCgCgCgCgCgCgCgOli8UZXUwykMD2EGQfPQFx7PxK30tYgE6roAxgE6MCNxIIIoBdnoAz0AZ6AM9AGegDPQBnoAz0AZ6AX7MWVb33+lalAt+oAUAUAUAUAUBDeeD9kYv3g+mtAeTqA74K0rMAxgcSNY7441aKt0Q3Q4XcBZAOV2Y6QMsAzOaSTpEDgZny1p1SK8Rw8EXv89T1SHEZXCprIbdpBjXv03U6pDiZjwRe+nVIcQeCL3+enVIcQeCr2Hz06pDiDwVe/z06pDiJ5yBu2QpsG60nrgZD1dFzgGet1j3bieNVeOiVIlDIJ0mOFRwoWGUU4ULDKKcKFmMoqOFE2ZyinChZjKKcKIs7W7VsxLka69WYE6nfrpThJs02gltCBbcuvaVya9kSaq1QEvSVBI97BMo3v8A/StSQW5UEhQBQBQBQBQEN54P2Pi/eL9NaA8nUApwHsvIavj7RWXIcAtdJmEUBnLQBloDGWgArQBFAKMDijaurdH7rTA4jcR5QSKNWSWbbvBgGUggiQe47vk+esixkvQBmoAz0AZ6AM348f8A6oDGegOOJubqzmWRw6SqEki5NGbbe/8A9K1JBcFQSFAFAFAFAFAQ3nh/Y+L96v1i0B5OoBXsxZfyGtMfaKy5DqLddJmTvmu5L2sb0ue2jsGhekJyhQqkmBvJLfJw1rztZPL1ix43W1/uVdt0iX7a5vrFu284e0BkkvbkFZMDXTWdY1rjll1WJ25WislOO7KSAPHfxr3mjQ1umAT3VBJ6Nw/IDZtpETwSy5CAlriu7sdASW1kkkaCN+giuRznezN4qFb2QXng5LYTDWMPfw1lbLNdNp1TMEIys0lW3MCu+BvMzArXFKT2ZSaXcVgrkNmnrTOoB1mZIOlbGRZHNKbd5mt3xmFi2zhSSM3WUIDHexHkFY5bStGuKPFJRLEwFnB3Drh7YBMbm3iJ7+Pk0rx56zNGfLY7NRgx4ai3uyF7fw6WcTdtpORW6uu4ESBPGJ+SvYi7SZwsb89SCT7MOGt4a29yz0ty5nOpgDI2WN+gjXd21lJuyUjfGeC3bF0pYFq4i55UyN4ETOsjtHGkZOyWiKZ61KifF3N1Z5CUJ+krMsSrkkZtP8IforUkFx1BIUAUAUAUAUBDOeH9j4v3q/WLQHk+gFuyP0g8RrXD20Un2R+yiuujGyWchOUgwPSHNkJM5spZYIVSDExqo89eZrcGd5I5MPhX9spNztSiP21+cZLqnNeZpSAotuofWRvUDfxriel1mSSU1S791/DKPrZcyq1SAK99nTZi6kggcRpUCz0Da5ztmNbtO99rThB1WsXnyscpILIpVtxGh48DXN1UrNeJEI51+WGFxtmzZwztdK3TduP0b21BylAoW4AZ63/j31pig47srJorbLpPf82/7PPWpQlPNrtqzg8YXxBItXLL2SwGbIXZGViBqQCnAHeDVJxbWxeEuF2WhYx2z7dwscTu/sb08NIK6bu076yyRU4cNFcilknxNkU27tBb2Ju3UEKzSs9kQJHiFWjGlRZiAPViB5wWLsNatrdZ1NvNEDQh2nsPirKUG2WTNr+Nw627gtO7M6hdRoBI/hHZSMHYbGLNWpUTY65u8tY5O4tESdJWZYmPItpsv8IfoJUkF0VBIUAUAUAUAUBDOeH9j4v3q/WLQHk+gFmyf0nkNa4e2imTsj3nrsOc62sSymUYqe4xUNWTZ0fF3GBBdoO8ZiQfGCacKHExORU0LNctRRNne1irijKruB2Akd/DxmoolSOWIuMxlySd2u/ThSibOYoDEUJJfsvady5a1djHVaW3+mRVHEmzsz1AAvQG1vEFfYkg9x8n2mlEmbmJZozMTG6STG70DzUoWc89AI9pPu8tY5e4tERdJWRYnPIQzYf4U/QSpBdlQAoAoAoAoAoCGc8X7HxfvV+sWgPJ9ALdkj855D81a4e2imTsjwa7aOayS8lOSXhlu7ea90Vu2wTROkZmIBgDMoAgjXvrHJk4HRpCHErHu5zbjoWu2sXmI0CvayAsBMFhcMTprBqsMzbpImcIxVt16kEVpAPbXSYmTSiLJJyU5C4zH2umQW7Vo+wNwtmcTlzBVUws8SZgEgEVyvPvyOhYvMZdt7Gv4O+bGIQK+UMpUyjodMykgHeIggEdlXx5OMrNcIhdROkx3/0rQqpDhye2M2LvdEpjql2MFoVSAYA3mWFZ5JSjG4q34Wl+7JbJzsbm+KvD4gqrQJNlozTC/vDeTHlrnhl1En72NJf/ACT/AGEZb77DTtTBtYvXLLGWRoMbjGoI8hny1unas0ezEhuVIHbAbHNyyLxZgDeWyqBJa5miWtSwzlSdRoAAetpFZSyU6JSFG0OT/RJiG6YMLFwW5ygJcLfuo2YzcX95ACBG+kclug0hhz1qQIdpv7Hy/ZWObuLxEPSViWLA5vTOHf4U/QSpBeFQAoAoAoAoAoCGc8X7HxfvV+sWgPJ9ALdk/pPIa1wdtGeXssfharvo47LG5tr1sYPE2mbrm6GVeMZFg6cJUjyVx6le8jqwu0Si9iUXCEZoYNmaRuGusnTcBXDm1E8CUoc20uV8y+TTPURcFXjvtyKT6LQRO7Xx91e20cXEYZYqAXVza8p8NewVi30y27lhEt3LZYK021W2WIPskO+QIEmSDoPLarY9BbkG51uUVjGYq2uHYXBZRs7qQVLXChyBho0BNSCRLHWujTrdsxzvZIhrL2T2jhoOMT466qOayXc0/wCvMA2Uth7iqdJzF7Z0njCk/wCGuHXrJ1aeNraSbvk1va8r8e46tNJW0/AtoYW8UKA53zKwDEgAIwfeSd5Anu3A8eLTa/BkzuHC4NJ7Pm9ua8UdGbFk4LtPlyVFV8r8Qr43EFGzL0kSO1QFPmII8leniXuI5pv3mNGatCtlkcjL3rS2BwLA93XY6+Qg+Wo6ji3ODPl4ZtHblRfAwt2dJWB3kkQKez8O5GHLxTSKxDVJ6NjftZ/Y+X7K583caQG/pKxLlkc2xnDP8MfoJUgvOoAUAUAUAUAUBDOeL9j4v3q/WLQHk+gF2x/0g8R+atcHbRnl7LJF+PxwrvOM6WbwUyVnSNCVOscRrw3Ue5K2OlzFqywEIPbnduM7jRKiG7/yaAVczbCPH5DGvCoolM1QINLloMd8kkGIqjRdSRycCTlGUToJ3eU0oWaMZ8f4/rQgxHHjvB75pRFi27tAlYAdSdJ6VzxEypPk8tU6tXdfsadY6r+TXZra5O3cB27oFS0QpC0GoovZ1w+IymSCeESR4t1RQtGcTfDRoR42Lb92/dSibXccp8Xn8dKHENu129j5fsrnz9xtifMbs9YGpZvNgfWr/DH6FupILxxOIS2pe46oiiWZiFUDtJOgqCRjblxs33bhz4rgI84qaZFmPy52b7ssfHFKYtAeXWzfdtj44pTFox+Xmzfdtj44pTFoTYrnJ2XbIBxamdeoty4PKbakA9xpTFoifOTy72fi9m4mxh7+e6yjKpt3VmHUkAugExwmlMWjzqwI36VBIs2R+kHiNa4e2jPL2WSCNB+PxvruOMW7N2PfxBIsWmuZfZRAAndJJA7dK5tRrMGnrrZJXyNceKeTsqxXiOSuNtqXbDOFUSTKNAG8wrE/JWGPpbRzkoxyK36/yi8tLlStxGu21emmcsonSako9h/w/IvHXUDphLjKwlGlVkcDDEGCO0dlZPNBd5osU33DZtjYWJwpUYiy1rNJUmCDG+GUkSNNO+pjKMuTIlGUeY1sKtRWzezbLGFBLcI3+OqTyRxx4pOka4cOTPNQxxt+CO52Zd/6Z849Nc3t2n/V9zv/ANl1/wD7T+q/IlEqd0EHd9ldSakrR5slKEnGSprmOCtImooniHbZfJ3F4lS9jDvcQHLmGUCRwBYifJVHOKdNl4xlJWkG0+TOMw6dJew720BALEqwBJgTlJy8Brx8dRGcZbJhxklbQ05qvRWxs2y3sfL9lc2fmjpwO7G3PXOblpc1h9aXPh2+hbqQMXPXyyu4nFvhVbLYsOVAEjM69VmbvDBgO6hBWZNCTFAS3m32j0eIa3v6VDA3S6AsonhpmHlFQCzcK7Mil0yMR1lnNlPZI30B1oAigI3yv2NaaxcuC2ucLvAAPcQe0GPGJHZEohlY7I/SDxGtMHbRnm7DJDXccZb/ADK4NXw18tM9PGh/s0rx+kuj9PqZxlljbSrm13+TO/SZpwi1F95YN7ZVvK2h3HieyvPXQmiT7D/+0vydXtWXx/ZHl/CjQcNPsr6nvPHb2O1wdUnjGlXMbPT+zdz++/0J3n7PFxPjJRTdJrx8/NeX4PWuT7Xy9P53vcgnPePWtj4f/wDN669L2n6HNquyvUpxbc12nCOWwAqYhOkAyHqtJIABYDMY4Dfv4V53SddVG/1L7M+g/wBOcXtM+HnwSr6x+/ItPBXLAu4a3csIFOGHTjwTMvhJVMpNzIfbNrMCDJry4qFpNLlvt3nuZXlcMk4zd8fu+/vwb91+m1W+4pnFmWJ4mJ+KK9vRf+PD0PmOnK/3DNXj/CNrB0jsrpaPLTLQ2ViHt7Lwj5zbtnpVBBI/OG/dOsdw+Q1i8cMkckLptfwXrUycI4Vaf7O+/wAuQrfaPSbMxqEuSLOaW3Rm3bzu/G6vE0GieDO5qWzrbzXee/r9Dk0unSnNSe+9UVNNe8eBY17bb2Pl+yuXUc0dWm5Ma81c50lr8059aXPh2+rt1JBW/L4f8yxn95vfXPRhDBQkKAVYPF9HqF6wMhgSGHiI3VALX2Ts1QUvLiL7qRmUNcJUhhpI46GgHvPQBnoBBt5vW173hqVzIZUGxv0o8RrXB20Z5+wyQNXccNki5JcrsRgSy2XQJcILB0LqCBGYBSDMaf8Aqs544z5mkMjiPm0uczHPbZFu4frAgm3buK6giCQXMT361RYIl3nl3EEVNNBu8w7K3MLO1o6Qd1aJmUiwMBzgYu3bVRdw5IAkvZuZyYA6xUgMYjXjFc8tPFvk/qbrVTpW19GMnK7lLfxuQXbltlSSFtoyAMREnNqTGm/t7atjxKHIplzOfNkcBg6fjt+WtDKxZhwreyYLod4J100Mbgfs8+ObFHLHhktjq0esyaXL1uJ0/r8mdr9sMSzXlZuJZbjE+UiTwrjfR2Hz+qPZj/qPVxVLgXpF/kbL9vrHXN37p8hruhFRiorkjws2WWXJLJN227bNQYq5mSjZfKa7awww5bD3LQOdbd+075Gk6KVjiT8Y8KycPe4tzox55QVJ/c77a5ZX79h7JfDojxnFqy9tnymQpJkDWPTwOWLTY8buMa+hbLqZ5FUpX9SI10HONO3j7Dy/ZXJqOaOzTcmNOauc6S2uaM+s7nw7fV26kgr3bSg4+/0ysx6R84JytmznNJYGDM7xWkFcqIfIf7fIm465reBcArIz4m2YkdViAiER2GsnqtOm1fLyZn1iGzC8kr93EHDW8PN5QWKlkACCCXLkhcsFdZ49ulbxlilHjXItFuXId8RzdYvD27l2/gwyIudil+1KKurMQrEkRO4ab6J45OkWcZJW0TDkTsu5fwSPbw5RAWVGe6hzhTBKzBgNmHkqmRwh2mTGMpckOmL2RdtOqPbhn9gAQc2saEGKLhatEboX2+T1wEZsPMbwLqAnxb4qPdJ3Ipyrdeiu5FKDKRlJzEHcZMDj3UapgqDYv6UeI/NV8HbRln7DJIu4xOog679Z+weau88+zRzGmg7e8jj8poTZnOO7d3eL5qCzIFKFipLdWRk2KFUfj8aVJWzoLU1AsTXrMfj8cKgkyXmJPsRlHcJJ80kny1DLI7qQ3HWqtlkcrlrfSwI2SpIN0qCQ30ARQDLyh/c8v2Vyajmju03JjPNc50luc0J9Z3Ph2+rt1IILylcPtPFsu5r11l8RuMR89bYe2Zz2iehuTPKfDphUDTIH7ozZ51BB3azGvZXj4tTDFFwmqab7jDHnjGNPmRTkZi0bb95pVA+GdEEjRjctOEHAkKDp/Ca7tKm9NdVbb+RfBKybcpz0eAxTXOr61uhiSIJNshAO1idIG8z2itYL3kdEpOtyHcibN18Dg3snMqo9twNcji85AYAzxHD97sqc2nhlk1N0bY9V1eBxS3Y/bfvm3dwYuMMyliwkaAlAJ10mDWWnw9XBxXI5lKTpy5jbhrF5XViRowLHNqVBk68dI07qvRch3Kq9mF2Docx87VeXNFUVXsMfnR4j81WwdtGeo+GyVIBGvk/r2V6KPMZPeb/D2kw1681lHum7kRnRXAQIGgBt0ljJGu7sFeZrdT1ebHiqT4vBXW6Tb8lZ3aaK6qeR1t49+3JErwN7DX7T2sVhLKFgqghF16QdUiFBTUggzx7qtqJQ0+SMOO2/zRlg1SzJqUa5fv8ALbyKStKdCa9GjnsWEaacBVjJsn2z8Lh06rKAFRWJFpbjsXykIqsQBow1Osg9sDhlxM+4WPHGCUILw8OXe3Vsbtv4VBDW1C9dkIHaka+Ihl07Z4RWuFvkzx+mYQWOEkld80q2afOvBoZL+HkVufPink1g0a+OkXMFRngwR1QDuPHfvmJB4UjV7kTUnGouvwTi9gFVMz2bMb3VVTMiHcwaZJ8cjrJ26WTxt0v8/wB/JR4c6jcn6pc0vFO/vfcQbbWzwly5ljRiCBuEHh2CQawk1xbG8VJRSk7a5jG9upFkw5PXrVvCp+bTM2ZrjlFZiTde3bEkE5RCyBB62hEGeLNJ8dHpaeK4E6O20byXMLcz2rc5c1tgqB0dTuBXWDlaQSeGusKxSfEic8VwPYgzD+ldp51jFyk/+P8AxfZXLqOaO3ScmMs1zHWW7zP/AKnc/vDfV26kEJ5QWQu1MUq6Bb10LxgLcYAd+grbD2zLL2R9TZV/IrtatFdwLWQQe4tl1P8AWuyPA5vEpriStxvdL05nK8klHi4dvGthtfDXenW0loPcdgqW0UZWJUj2OigRJJMAQTVc3/HzLY7m7Q6cpuSuMwloXb+Hsi2xVS9pUJtkkZQeqCoJMSJEmJ11xWZN1ubOEkjfk/yVxF20t9OiCscyZ0DmVMBtRpqD+DWeXNOMqjjb800vuyim1yRLdq7JuWmtTkbpvYdGDGYEKy5QJkEjcDUqW26o18BUNkXCwXNak3WsyEJGZFLFwwWSo3Fh7E7xpVesRaiG7eudUieB3ajfwPGonzQXIr/k8JvDxH5qtp/iIz1Pw2S9bVemkeS5Et5C7ZtWFuJfs33XPnBsiYLp0ZDqSARA036+IGvP1ejWbJDJdOPL6p/wd+l1XV4542rUue1/4H/H8pMGAbiYfGm4AGUMqqkrJXOZMAHXjFUy6LrcqyTatGK6qO6Uv8crKvW2QIr0jCzraoisiY4Ta1wIqlbywVbNbgSVEJLRMgaTI0AkEiud41fce+uk8dXKLv0tfcSbQus2UFHRQT7KSSx9kxYxmY9um4VeEaOHpDWrPFRins+/b5ITInA1c8xMMMGS4GQAnVY3yCOsCBrBBjzxuqItJ7msWOK4hwS62rxYyCGaV11hoUFxuOUxu4xVutjyf9/c05b0xCrFs2bUmZ7yd899c893aM+IZ79iGI8dXTKMddmYki2qqjlkkSqhgQzMRImdCzd2prmyYm5XZ3YNQow4WmYxeMi2y5HBYZRKBFAnWAD82mp7TLHialdk5dSnFpJ7jE1uuk4kxr5c4PohY1BJDkx29WuPO7aPQ0vJkUrA6y3uZ/8AU7n94b6u3UghG2EZdpYlWMsLlxWM72DkEyd+tb4O2Y5uwXTsLldh7WHFp+idSJ61wL1SPYspU6CT5639hw9dLNB1KVX6pV4nmR1mojDq547Sut+76EEO3LeH2omKVM9pSVYIM0K6MhNsEjNlzDTiARxq2qi5L3dzfR5Glc1V2Sfl5y+wt3BvhsObl25dhSWS6oQSC5Y3FXUDcBOsaCBXHDHLiWx2zyR4XudeRO2sOuCw4fFLaNqRcts+TfcZhoSJBBHboY8XJqlnxTlKMONNr1SqnXj6PfzrY0wThKCXFVen9RttnbuHa/hsl+3d6N3d2t6qovOGAntENIExp4z3448StprZc/JHNldKk75/ux8O3bA33rfxh81adRDxOHin4FUco8QGdiNzMSPEWmsMipo9LE/dIZyUScSo7m+ianTK8iKat1ib9PuTN9K9Q8lUznBB4g7jw89VZdbHYzuzE0SIcmZG6J03xwntq1FLBLIqCbFVkHtPnNRRHEKwpO+aiiLNui41UWY6KqslSN7aFpBJnxnf31Vo1UmztYwcNqD5eNUk9glua7bwIgXF3biNZB7Tw1j5KjG+4nKu9DRkjdI8RitDNM4EMxAknsEzQm7HGxsZgQSV7xmE+aarxGiRG+c9MrWFkEKbg8xQTXLl7ju0veQesTrLf5n/ANTuf3hvq7dSCGcqDG1saf7e99a1bYe2Y5eyWvs/m7cW0nE4kGASE0QHf1R2TXjZOmNcpvh023df+ToWixVvkGOxyLzbRfC3LzKFQXjcgC4QzIoHWMBs1wa92gkxXs4NXkyaZZJY2pcnH+fStzhlp4xzOHHtzv8AvfexIeUPNcqYa7cXF3nNpGuKtyCpyKTGkRIBE8Jq8M9ySotPB7rdspi/ti5ZdgkiIkhiJ0nWOGvHtq2XNUqoriw3HisfOSdu5iMWtm5KM9zIzt1u8tP7xAE7+I11qY5OKL25FXjqS35lpYfkzh7rdCmMxMkQAVGXs1HZXDqdctPkUJx5tK14vka4lDJ7sZ70VbyhUpd6M6lWKEjcSrwY81dGXmi2Hk0Rnkj+sr4m+ianS/FXz+xTW/Bfy+5PGQmI0PAzBntnhXqM8aDOQw2lVo04kdbdr8dtKIbC9birWVC3rQWKbawdaiiGxdYWagizo1qqNEnPUVUGc4kkDv8AFrVWXQ54EZwe7XgfMDWE3RvDcxtdFW3laQxIIXjEHXxVGK7sZOVDHj9ntbUEjePn3TWykmY8LQ4bJwgt25YQznefajdHZJnxxWc3bNYKkZW0A0cfxuiiZYifPFg+jOEOvXVzBEEDqRp5TXPkZ36ZUmVxWR0lvc0B9Z3Ph2+rt1IIfyoWdrY0f2976xq2wdswz9gv7ZPODhLlpGi8DlAI6MtBAAIld/jqHglZKzRasi2F5UWrm1rmJVbnRNZFoEKS0K1tyxUMDByEQDOokbxW8sL6pRfjZzRzReZy7qJJyi5bYZsLeRReJe06D82QBmUjMSYEAGfEKxhhkpKzeeaPC6KIu7JxNx3ayoKmJ3A7tJ7d0jfFWy4m5WVwZoqCXgO3JG3dwuMtXLyM3R3AzINWyazAOkw0xx8tWhBqL35lZ5FKcduRZOD2hhlvG709/KHzpbWyynIDKoSSJ16snz61nnU8kk9vO/4O/SarDpsEsUMfPv7+Vd/7FU8qrxbEliCpZ2bKd4zPmg+epy80cmDlL1I5yVaMQvib6JqNN8REaxXhfy+5YGGE616iPEk9qFWWalsiKpGmXzVBY0ZTQsCJFWKNi60AaFRVZtjgaq0RZtdbfpVWiOISHEGTIqriaxl4nZQGEis2aWhfstcozAid3GRxkeasJ86NYbKx2ubJl+kuXDc06pKgAAblIGk/Jx41j1tKkjd4k3bdnHG7ODAZiSg0G6Z8XEeXhUwmQ8dCnC2gEBYyoGg3SfEDoN+6obtkpbGljFnNGUR2R9vmq1FeIr3nyvBzhGB4XRHteskDzGspnZp3aZVlUOkt3miPrO58O31dupBE+Uv7Xxvw176xq30/xDn1Hwy105NbNtOlq5h7twQA93pHHW0BZlkACT+7UYdU8sJzjJJRbTteF8tt+TRhqI4cUoxnFu/+ue/mM+1ti2ExrW7TMbAt9INZIECVk6nWQPGK6IZnPEpo20Wlw5dTwS3jV8/NL177MbS2Dh+jlD+cys0ZmYAqoYqcyqCYM6SNCKiOSd7np5+jdMsU5KLVJ07fn3W9rXqbcnOTNm7bUsjuzSdGKqi5iokgcSI8hO6umocNtny//K5VFf3z2feJNt7Ctrdsqququ0OrHrKQdRruPf3is808eJcTeyJg8jXvIcPyewykp0bCDGrGR8sVxy6T0iVtu/CnZNZE6K55QrlvovYSPM0VOWSlwtd56Ol7LGbkqJxK+Jvomo03xEW1nwX8vuWJh1ivWR4MmK0WoolSOTIaE8R2FvtqrLJg1rWiYkcntEHSrWUFdm7umhRoXi3nHy1DKK7G3EYeDVaNVIzacr5eFVaLcVGrXGnTTjWbiaKQ+bJxRZCDw1+w/OK58kEmbwm6HK7iJEEacP61ko0zbitCS7cJgxHACtFFIycmzs1+CoJJG7fw7ppwk8RW/PPGbCx2XPnSsJnbpe8rWqHWW1zSn1nc+Hb6u3UkEb2ygbbOMB3dNe+saujTfE+Rzap/8XzLZs8p8OUAuWRmI6xXEaFtNRmEgSBpw8lVjoVCM4R5SbbT8+Zll1EM3C5rdKtnXL+82MWIxfSYk3UCIoXKqs5aV4hmgSTqTu39tdOPBHHiWNckU0+qWLM51tVc9+d8/G0d8XfdweuDJb2VwNGYhmyAKAoY743xG7fKjR25OlIyxyio81XPyr50JMMrZMhK5JkDPlYa7jIaVkzu7T2zssnD3HlxaapilbLvcBcqcsZRJIMGYZjxJ3nv3cK49ZFZsTxra01Ztjmo5FKSTS7nyfqKbm07YJ/N2xruziB3agnz180+gNQ3azUvJP8Al/yer7fokq6iP/5/BV3KV5xFo7sxJ87zX0OSPDwx8FRxaWXEpPzGvkbbLYpAokw30TU6b4iJ1nwX8vuWKmFue1PyV6tnhtDlYwzdhHmqLM6ZlsC53D5qiyxlMI+7KahtFkmKhgiR7H5qpZc0bBt7WrWUoFwJ9rSyGK7GFIG5p14CNwjWeJnhpHGdFlHE6HBk7xS0EmzR9mk8Pm8VRaL0zP8AwnMNRrVWyyTOuz8EVlSDBEcO0GsMkb3R0Y3XMU38OTAA0rKMa5mknfISXMO86CtEjM2OFYMDBPzVFWXWxXfPKDmwxIiRc+dK58qqjv0veVtWR1lrc1B9aXPh2+rt1JAy44TtrGT/ANa/9a1dGm+J8jk1nwvmMLYu4Sx6W4IY5oYjTQgIARrB+btrOWWbb3ZtDDjUVsiechcVmsi5dUPCNlz6ic6gZp9lCk795it3kl1Cd73+TlWOD1LXCqq67u4kdrEo3SKbVsCCAciK6nLIIKgGQSJ3COGtYwyT4lub5cOPgl7q5PuEEHzV3M8iKHTAlShZv3fLPcI7yB2aiuaad0dEOQ247ZTMpfKQzMTl7FOsz5auprkZvG+ZEecTC9FfwiiICbxxOYSde+ubJK3Z6OljUWhh5vf11Pev9W1W03xUTrfgv5fctVTXrHgD1ye2f4Q+QRO8k7goiTA36kV5PSGfNHLHHidbWzt0mCOS7Q87Y5OdBbLghlG/QqRJgHeZ1NcU9RqsVS47V7qkdeXR44xuhgSvoGeOmd1Wqk2JNn7Bx2JXpLdxFUkwCYMAx7Q8e/56TzYsb4Wj0Mek442qC1hL9i61q+yscoYFdRBMaGBPmqylGceKJzajD1boWrUHMLcAbYzvdEqiFomJOZVAkd7VnNSdKPezowKNtyVpK6+i/kTWtu284zWEKneBmBjuM76mWOKfApvi5/8Ab8v74mmPrHF5ZYkoJ137vwXi+99yXOrVqsaircYJqu9fEQCPnqIW4qzPMlGbUeRyU0aKpjLi8ZcbFdCLosoBqxUMABbNwsREndECvLz6hxyOKdV+LPu+ieitJLo+OoyY+OTva2v/AFcKS3rzA4oretKmIN+26kljb6PUF1MKdRBUb+2mHUt5FG7snpHorTLRZcqw9XOHKpN+HPet7HUmvTo+E4isOejfhfFc+e3XJqVuj0+j3akVpXMegWnzWH1o/wAM30LdSBruiduYz4a/9a1dGm+J8jj1jrF8xe/Iqwxnprq6lgAAQpOpAMfiBWz00W+851rZKK5fR/kdtkYNcOOiBJQT1iNTJzEkCNZ7K2eGLx8BzLUyWXrB4t4MMD0bFmIgAgzB0IGvefl76yWnjF2zSeunNOCrfyf5G+2jIdQYjzg7q3as5FKhXgdpXLbiN26D2HhXPPEmbwytciQ3MRKkGd+/sjh3VzKNM6ePYq7nTulsVhp4IY8WaomqaOnTSuLI5zffrqe9f6DVbTfFROs+C/73lpZq9Y8Icdi7UbD3A68N44Mp3qfNXj9I6fPLLDLhV0qatL7nTps3VOx02rymu4hchCqsgkLMmNRJPCa8+Wm1uZqMocKtXuvydGXWcaoRWq+lbPMoUrVSBRgdo3rKBEyFRMZlkiTJ499TPHhm+J2aY9VqcceGNV5r/s4Yq69xzceJgLoIECpqEY8MSssuXJLiyV8jSKrYoVYNbbZ0ukqroVzATlaVZWjjqoqk+LZx5pm+nlCM3x8mq+34G7/g1x7ii7ibS2U0XILhhN/VUr7I7ySd5mTV+spNxi7fodXFjbVzVL1/A6Y51Z2KCF3L4gAB8gquNNRSZxZpKU3KPIThq0oysbsThOvdfoukZ0yo2fL0ZKG2xy7nkHjurwdbpM7zSlCNp8t0q2o+46H6Z02PSY8OTJwODdrhb4ve4lult9zTwd2uW2NpLS21ygJoD7IyRJliWMmq6XS6jroynDhS9PyzTpLpnRvRZcWPI5yn5Py72kqSQ5Ka92j4Sys+ejfhfFc+e3XFquaPW6O5S+RWdcp6RaXNcfWj/DN9C3UkCTCidvYv4bEfWtXVpFeVehwdIusD9Syjs1Vto5iHmIjepAMiNN4rgy9L5Iu1BVbrnexyLSLhTcnuIMTZMhbSB2ZgqjQSTXsaPULPgWWSrnfyOXqX13VpnS5gcXZytew6ohYAkMh3mB7FjW0cmKbqLNMujlCLk7/Ycr1vD27aG5mLsC0LlUKskCSQZOlV3bb2SXezJQXDGlKUpd0fWl3O2zntG1YW0L1sZhDSrAZlZACRIG45hwrKc3GMnJclZ2abRrNqMWGMmuKVPk68eWz8vuIDjn6Dpj4PEZhbznpiOk6PNkjQTOpNeb7WqukfYP8A01p3k6rjyetR4bq+ff6Ff86JHhOGI4oT/wCVdGevda70fN6SLg8kG7ptfTYg+yNpPhrou28uYAgZhI6wIOniNYQm4O0deTGpx4WPv5e4r2tr4h+9W/teQ5vYcXmdLXOJjF9j0Q8Sn71Q9VN86JWixrlZ19UzHRH5qPeH71R7RIl6SD23MDnKxg4WfiH71T7TMp7Bi8zcc5uN7LPxD96ntMx/t+HzN050scNwsj/AfvVD1E2StFjXKzU85+N7LPxD96ntMyPYMXmHqnY72tn4h+9T2iZPsOLzD1T8b7Wx8Q/ep7RMew4vM6HnVx5EfmY94fvVHXyLPR42q3NPVRxvtbHxD96re0zK+w4vMwec/G9lj4h+9U+1ZCP9vw+ZlOdHHDcLI/wH71Q9TNhaDEuVg/OljjvFk/4D96i1M0S9DifOzX1Tsb2WfiH71PaZkewYfMZeUnKe/juj6YIOjnLkUj2UTOp9qKynkc+ZvhwRxXwjJVDYs/mwPrV/hj9C3UkHDBft7F/DYj61q6tJ8Veh5/SX/jv1LM2fdddMiXEJnI26d0iNVPCePfAryn0XqIzfZcb72/xszkxapUtrOViVZXEBlbMOIBB0317eg0zw6dYsnny82cM80ut6yGwv2nj71xclzLEg9VQJy7tx3a10Y8eKLuNmmbU6iceGbVeS/wCxPew3Soptubd0IbbyuZShZjKkGVMGDpu001mr2btWuZ0afNFQS3Ukc8XhFWwLKMzGGLuwiWcKNBJgAKPlqmXHPNjmtk2qRrh1uPT6rDlSbUHb8+XL5CPEYFijKtq0isqrMszKFbP1WJkZm1IjsFeI+jdS9ko/V/g+xj/qbRRqcpTdW+yknardX3Ll9SvedERicMOxD9KvS1MODhj4I+W0OXrXln4yb+u5Xdch6IUAUAUAUAUAUAUA/wCF2GWSdCTJB60xAyZY6u+ZnhU0BkvplYrIMGJG4xUA50AUAUAUAUAUAUAUBaHNfYZsK5USOmP0LdSCJcssU9vaeMa27I3hN4SpKmOmeRIqVJp2mUlCMlUlfqN35QYv3Vf/AJr+mr9bk/U/qZ+zYf0L6I2/KLGe6sR/Nf01HWz/AFP6k+z4f0L6IyvKHGe68R/Nf0062f6n9R7Pi/QvojLcocZ7rxHlu3B/qp1s/F/Uez4v0L6I1/KTGe68R/OuemnWz/U/qT7Pi/QvojH5Q4v3ViP5r+mp67J+p/Ur7Nh/RH6I43No3brq1649zLuLsWIG+BJqspyk/edmkccIKopL02LC9RDaHbb8/wDWqFw9RDaHbb849NAHqIbQ7bfnHpoA9RHaHbb849NAHqI7Q7bfnHpoDHqI7Q7bfnHpoA9RHaHbb849NAHqI7Q7U849NAdk5nNqBcouAKd6h4HmmKA4+oltDtTzj00AeoltDtTzj00Bj1EtofwecemgD1EtofwecemgD1EtofwecemgD1E9ofwecemgD1E9ofwecemgD1E9ofwecemgFGF5i8cxGa5aQdu+PIDQF1ciuR9nZ2FXDr1zJZ3I1Z2iTHAQAPJQHmvnS2a1jamKVgRmuvcXsK3WNwR26MPLPZUkEUoSFAPXJ3DB20YhwGAgwYZSsjvE/JRECjb+z1tIC7MzxlXMesdSZPcJ+apYRHagkKAceT+y3xWIt2LYJZzGnAHeT3CiIZ658KftqCQ8KftoA8KftoA8KftoA8KftoA8KftoA8KftoA8KftoDIv3O2gNfCn7aAPCn7aAPCn7aAPCn7aAPCn7aAPCn7aAPCX7aAPCn7aA2XFuONAOOGxGZZOhoBi5a8jcLtK1lxCwy+wuLAde6TvHd3ndU2QVVd5jEk5ceoHCcO/+5Qk09Qwe70/y7/7lQDPqGD/uC/5d/wDcoAPMaD/9gv8Al3/3KAx6hg/7gn+Xf/cqQYbmOUCfD0/y7/7lATjkPyCw2z8z22Ny6whnOkDfCqN27jJ74oCW9HUAOjoA6OgDo6AOjoA6OgDo6AOjoDcCgNSlAY6OgDo6AOjoA6OgDo6AOjoA6OgDo6AU4ddPLQGuMJYxwFAJuhoA6GgNksDjQGXsDhQGnQ0Bpes6UBzwylT89AOi26A26Gpoiw6ClCw6ClCw6CoFmegqaFh4PQWHg9BYeD0Fh4PQWHg9BYeD0Fh4PQWHg9BYeD0Fh4PQWavaioJNclAdbS6UBrcTU0BrkoAyUBnJQBkoDGSgMPb0oDkLVALVWgN4qSAAqGDJWgoIqQEUARQUEUARQBQBQBFAEUBioLIIoGZipKmlwVARrloSbIKA/9k="/>
          <p:cNvSpPr>
            <a:spLocks noChangeAspect="1" noChangeArrowheads="1"/>
          </p:cNvSpPr>
          <p:nvPr/>
        </p:nvSpPr>
        <p:spPr bwMode="auto">
          <a:xfrm>
            <a:off x="155575" y="-1790700"/>
            <a:ext cx="3324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6" name="AutoShape 18" descr="data:image/jpeg;base64,/9j/4AAQSkZJRgABAQAAAQABAAD/2wCEAAkGBxMSEhUTEhMVFRUXFx8XFRgXGBkYFxcWFxcaFxgXGBcZHiggGB0lGxgYIzMhJSkrLi4uGB8zODMtNygtLisBCgoKDg0OGhAQGi0lICUtLS0tLS0tLS0tLy0tLS0tLS0tLS0vLy0tLS0tLS0tLS0tLS0tLS0tLS0tLS0tLS0tLf/AABEIAO4A1AMBEQACEQEDEQH/xAAcAAABBAMBAAAAAAAAAAAAAAAABAUGBwECAwj/xABQEAACAQIDAwYFDwkGBgMAAAABAhEAAwQSIQUxQQYHEyJRYRRxgZHRFyQyUlRyc5KhsbKzwdLwFiMzNDVCYpPhY3SClMLTFSVTVaLxQ0XD/8QAGgEBAAMBAQEAAAAAAAAAAAAAAAECAwQFBv/EADkRAAICAQICBwcEAQQBBQAAAAABAhEDBCESMQUTMkFRYXEUIjOBkbHRUqHB8PEGFSPhNEJTcpKi/9oADAMBAAIRAxEAPwC8aAKAKAKAKAKAZOWm2/AsFfxIALW0lQdxY6LPlIoDyrtPllj77l7mLvSTuV2VR3BVMAUAmXlJjBuxV/8Amv6aA3HKrHe68R/Nf00Bn8q8d7sxH81/TQB+VeO92Yj+a/poA/KvHe7MR/Nf00AflXjvdmI/mv6aAPyrx3uzEfzX9NASTkLyrxDYg2r+IuuLg6ma45h11ga6SJ+SgLC8If27/Hb00AeEP7d/jt6aAPCH9u/x29NAHhD+3f47emgDwh/bv8dvTQB4Q/t3+O3poA8If27/AB29NAHhD+3f47emgMG83t3+O3poAS8wMrcuKe0XHHzGgJtyZ5UTZIxDS6NlzbiywCCY0nWO+JoCX0AUAUAUAUAUBC+eMf8AKMV71fprQHlCgCgCgCgCgCgCgCgOli8UZXUwykMD2EGQfPQFx7PxK30tYgE6roAxgE6MCNxIIIoBdnoAz0AZ6AM9AGegDPQBnoAz0AZ6AX7MWVb33+lalAt+oAUAUAUAUAUBDeeD9kYv3g+mtAeTqA74K0rMAxgcSNY7441aKt0Q3Q4XcBZAOV2Y6QMsAzOaSTpEDgZny1p1SK8Rw8EXv89T1SHEZXCprIbdpBjXv03U6pDiZjwRe+nVIcQeCL3+enVIcQeCr2Hz06pDiDwVe/z06pDiJ5yBu2QpsG60nrgZD1dFzgGet1j3bieNVeOiVIlDIJ0mOFRwoWGUU4ULDKKcKFmMoqOFE2ZyinChZjKKcKIs7W7VsxLka69WYE6nfrpThJs02gltCBbcuvaVya9kSaq1QEvSVBI97BMo3v8A/StSQW5UEhQBQBQBQBQEN54P2Pi/eL9NaA8nUApwHsvIavj7RWXIcAtdJmEUBnLQBloDGWgArQBFAKMDijaurdH7rTA4jcR5QSKNWSWbbvBgGUggiQe47vk+esixkvQBmoAz0AZ6AM348f8A6oDGegOOJubqzmWRw6SqEki5NGbbe/8A9K1JBcFQSFAFAFAFAFAQ3nh/Y+L96v1i0B5OoBXsxZfyGtMfaKy5DqLddJmTvmu5L2sb0ue2jsGhekJyhQqkmBvJLfJw1rztZPL1ix43W1/uVdt0iX7a5vrFu284e0BkkvbkFZMDXTWdY1rjll1WJ25WislOO7KSAPHfxr3mjQ1umAT3VBJ6Nw/IDZtpETwSy5CAlriu7sdASW1kkkaCN+giuRznezN4qFb2QXng5LYTDWMPfw1lbLNdNp1TMEIys0lW3MCu+BvMzArXFKT2ZSaXcVgrkNmnrTOoB1mZIOlbGRZHNKbd5mt3xmFi2zhSSM3WUIDHexHkFY5bStGuKPFJRLEwFnB3Drh7YBMbm3iJ7+Pk0rx56zNGfLY7NRgx4ai3uyF7fw6WcTdtpORW6uu4ESBPGJ+SvYi7SZwsb89SCT7MOGt4a29yz0ty5nOpgDI2WN+gjXd21lJuyUjfGeC3bF0pYFq4i55UyN4ETOsjtHGkZOyWiKZ61KifF3N1Z5CUJ+krMsSrkkZtP8IforUkFx1BIUAUAUAUAUBDOeH9j4v3q/WLQHk+gFuyP0g8RrXD20Un2R+yiuujGyWchOUgwPSHNkJM5spZYIVSDExqo89eZrcGd5I5MPhX9spNztSiP21+cZLqnNeZpSAotuofWRvUDfxriel1mSSU1S791/DKPrZcyq1SAK99nTZi6kggcRpUCz0Da5ztmNbtO99rThB1WsXnyscpILIpVtxGh48DXN1UrNeJEI51+WGFxtmzZwztdK3TduP0b21BylAoW4AZ63/j31pig47srJorbLpPf82/7PPWpQlPNrtqzg8YXxBItXLL2SwGbIXZGViBqQCnAHeDVJxbWxeEuF2WhYx2z7dwscTu/sb08NIK6bu076yyRU4cNFcilknxNkU27tBb2Ju3UEKzSs9kQJHiFWjGlRZiAPViB5wWLsNatrdZ1NvNEDQh2nsPirKUG2WTNr+Nw627gtO7M6hdRoBI/hHZSMHYbGLNWpUTY65u8tY5O4tESdJWZYmPItpsv8IfoJUkF0VBIUAUAUAUAUBDOeH9j4v3q/WLQHk+gFmyf0nkNa4e2imTsj3nrsOc62sSymUYqe4xUNWTZ0fF3GBBdoO8ZiQfGCacKHExORU0LNctRRNne1irijKruB2Akd/DxmoolSOWIuMxlySd2u/ThSibOYoDEUJJfsvady5a1djHVaW3+mRVHEmzsz1AAvQG1vEFfYkg9x8n2mlEmbmJZozMTG6STG70DzUoWc89AI9pPu8tY5e4tERdJWRYnPIQzYf4U/QSpBdlQAoAoAoAoAoCGc8X7HxfvV+sWgPJ9ALdkj855D81a4e2imTsjwa7aOayS8lOSXhlu7ea90Vu2wTROkZmIBgDMoAgjXvrHJk4HRpCHErHu5zbjoWu2sXmI0CvayAsBMFhcMTprBqsMzbpImcIxVt16kEVpAPbXSYmTSiLJJyU5C4zH2umQW7Vo+wNwtmcTlzBVUws8SZgEgEVyvPvyOhYvMZdt7Gv4O+bGIQK+UMpUyjodMykgHeIggEdlXx5OMrNcIhdROkx3/0rQqpDhye2M2LvdEpjql2MFoVSAYA3mWFZ5JSjG4q34Wl+7JbJzsbm+KvD4gqrQJNlozTC/vDeTHlrnhl1En72NJf/ACT/AGEZb77DTtTBtYvXLLGWRoMbjGoI8hny1unas0ezEhuVIHbAbHNyyLxZgDeWyqBJa5miWtSwzlSdRoAAetpFZSyU6JSFG0OT/RJiG6YMLFwW5ygJcLfuo2YzcX95ACBG+kclug0hhz1qQIdpv7Hy/ZWObuLxEPSViWLA5vTOHf4U/QSpBeFQAoAoAoAoAoCGc8X7HxfvV+sWgPJ9ALdk/pPIa1wdtGeXssfharvo47LG5tr1sYPE2mbrm6GVeMZFg6cJUjyVx6le8jqwu0Si9iUXCEZoYNmaRuGusnTcBXDm1E8CUoc20uV8y+TTPURcFXjvtyKT6LQRO7Xx91e20cXEYZYqAXVza8p8NewVi30y27lhEt3LZYK021W2WIPskO+QIEmSDoPLarY9BbkG51uUVjGYq2uHYXBZRs7qQVLXChyBho0BNSCRLHWujTrdsxzvZIhrL2T2jhoOMT466qOayXc0/wCvMA2Uth7iqdJzF7Z0njCk/wCGuHXrJ1aeNraSbvk1va8r8e46tNJW0/AtoYW8UKA53zKwDEgAIwfeSd5Anu3A8eLTa/BkzuHC4NJ7Pm9ua8UdGbFk4LtPlyVFV8r8Qr43EFGzL0kSO1QFPmII8leniXuI5pv3mNGatCtlkcjL3rS2BwLA93XY6+Qg+Wo6ji3ODPl4ZtHblRfAwt2dJWB3kkQKez8O5GHLxTSKxDVJ6NjftZ/Y+X7K583caQG/pKxLlkc2xnDP8MfoJUgvOoAUAUAUAUAUBDOeL9j4v3q/WLQHk+gF2x/0g8R+atcHbRnl7LJF+PxwrvOM6WbwUyVnSNCVOscRrw3Ue5K2OlzFqywEIPbnduM7jRKiG7/yaAVczbCPH5DGvCoolM1QINLloMd8kkGIqjRdSRycCTlGUToJ3eU0oWaMZ8f4/rQgxHHjvB75pRFi27tAlYAdSdJ6VzxEypPk8tU6tXdfsadY6r+TXZra5O3cB27oFS0QpC0GoovZ1w+IymSCeESR4t1RQtGcTfDRoR42Lb92/dSibXccp8Xn8dKHENu129j5fsrnz9xtifMbs9YGpZvNgfWr/DH6FupILxxOIS2pe46oiiWZiFUDtJOgqCRjblxs33bhz4rgI84qaZFmPy52b7ssfHFKYtAeXWzfdtj44pTFox+Xmzfdtj44pTFoTYrnJ2XbIBxamdeoty4PKbakA9xpTFoifOTy72fi9m4mxh7+e6yjKpt3VmHUkAugExwmlMWjzqwI36VBIs2R+kHiNa4e2jPL2WSCNB+PxvruOMW7N2PfxBIsWmuZfZRAAndJJA7dK5tRrMGnrrZJXyNceKeTsqxXiOSuNtqXbDOFUSTKNAG8wrE/JWGPpbRzkoxyK36/yi8tLlStxGu21emmcsonSako9h/w/IvHXUDphLjKwlGlVkcDDEGCO0dlZPNBd5osU33DZtjYWJwpUYiy1rNJUmCDG+GUkSNNO+pjKMuTIlGUeY1sKtRWzezbLGFBLcI3+OqTyRxx4pOka4cOTPNQxxt+CO52Zd/6Z849Nc3t2n/V9zv/ANl1/wD7T+q/IlEqd0EHd9ldSakrR5slKEnGSprmOCtImooniHbZfJ3F4lS9jDvcQHLmGUCRwBYifJVHOKdNl4xlJWkG0+TOMw6dJew720BALEqwBJgTlJy8Brx8dRGcZbJhxklbQ05qvRWxs2y3sfL9lc2fmjpwO7G3PXOblpc1h9aXPh2+hbqQMXPXyyu4nFvhVbLYsOVAEjM69VmbvDBgO6hBWZNCTFAS3m32j0eIa3v6VDA3S6AsonhpmHlFQCzcK7Mil0yMR1lnNlPZI30B1oAigI3yv2NaaxcuC2ucLvAAPcQe0GPGJHZEohlY7I/SDxGtMHbRnm7DJDXccZb/ADK4NXw18tM9PGh/s0rx+kuj9PqZxlljbSrm13+TO/SZpwi1F95YN7ZVvK2h3HieyvPXQmiT7D/+0vydXtWXx/ZHl/CjQcNPsr6nvPHb2O1wdUnjGlXMbPT+zdz++/0J3n7PFxPjJRTdJrx8/NeX4PWuT7Xy9P53vcgnPePWtj4f/wDN669L2n6HNquyvUpxbc12nCOWwAqYhOkAyHqtJIABYDMY4Dfv4V53SddVG/1L7M+g/wBOcXtM+HnwSr6x+/ItPBXLAu4a3csIFOGHTjwTMvhJVMpNzIfbNrMCDJry4qFpNLlvt3nuZXlcMk4zd8fu+/vwb91+m1W+4pnFmWJ4mJ+KK9vRf+PD0PmOnK/3DNXj/CNrB0jsrpaPLTLQ2ViHt7Lwj5zbtnpVBBI/OG/dOsdw+Q1i8cMkckLptfwXrUycI4Vaf7O+/wAuQrfaPSbMxqEuSLOaW3Rm3bzu/G6vE0GieDO5qWzrbzXee/r9Dk0unSnNSe+9UVNNe8eBY17bb2Pl+yuXUc0dWm5Ma81c50lr8059aXPh2+rt1JBW/L4f8yxn95vfXPRhDBQkKAVYPF9HqF6wMhgSGHiI3VALX2Ts1QUvLiL7qRmUNcJUhhpI46GgHvPQBnoBBt5vW173hqVzIZUGxv0o8RrXB20Z5+wyQNXccNki5JcrsRgSy2XQJcILB0LqCBGYBSDMaf8Aqs544z5mkMjiPm0uczHPbZFu4frAgm3buK6giCQXMT361RYIl3nl3EEVNNBu8w7K3MLO1o6Qd1aJmUiwMBzgYu3bVRdw5IAkvZuZyYA6xUgMYjXjFc8tPFvk/qbrVTpW19GMnK7lLfxuQXbltlSSFtoyAMREnNqTGm/t7atjxKHIplzOfNkcBg6fjt+WtDKxZhwreyYLod4J100Mbgfs8+ObFHLHhktjq0esyaXL1uJ0/r8mdr9sMSzXlZuJZbjE+UiTwrjfR2Hz+qPZj/qPVxVLgXpF/kbL9vrHXN37p8hruhFRiorkjws2WWXJLJN227bNQYq5mSjZfKa7awww5bD3LQOdbd+075Gk6KVjiT8Y8KycPe4tzox55QVJ/c77a5ZX79h7JfDojxnFqy9tnymQpJkDWPTwOWLTY8buMa+hbLqZ5FUpX9SI10HONO3j7Dy/ZXJqOaOzTcmNOauc6S2uaM+s7nw7fV26kgr3bSg4+/0ysx6R84JytmznNJYGDM7xWkFcqIfIf7fIm465reBcArIz4m2YkdViAiER2GsnqtOm1fLyZn1iGzC8kr93EHDW8PN5QWKlkACCCXLkhcsFdZ49ulbxlilHjXItFuXId8RzdYvD27l2/gwyIudil+1KKurMQrEkRO4ab6J45OkWcZJW0TDkTsu5fwSPbw5RAWVGe6hzhTBKzBgNmHkqmRwh2mTGMpckOmL2RdtOqPbhn9gAQc2saEGKLhatEboX2+T1wEZsPMbwLqAnxb4qPdJ3Ipyrdeiu5FKDKRlJzEHcZMDj3UapgqDYv6UeI/NV8HbRln7DJIu4xOog679Z+weau88+zRzGmg7e8jj8poTZnOO7d3eL5qCzIFKFipLdWRk2KFUfj8aVJWzoLU1AsTXrMfj8cKgkyXmJPsRlHcJJ80kny1DLI7qQ3HWqtlkcrlrfSwI2SpIN0qCQ30ARQDLyh/c8v2Vyajmju03JjPNc50luc0J9Z3Ph2+rt1IILylcPtPFsu5r11l8RuMR89bYe2Zz2iehuTPKfDphUDTIH7ozZ51BB3azGvZXj4tTDFFwmqab7jDHnjGNPmRTkZi0bb95pVA+GdEEjRjctOEHAkKDp/Ca7tKm9NdVbb+RfBKybcpz0eAxTXOr61uhiSIJNshAO1idIG8z2itYL3kdEpOtyHcibN18Dg3snMqo9twNcji85AYAzxHD97sqc2nhlk1N0bY9V1eBxS3Y/bfvm3dwYuMMyliwkaAlAJ10mDWWnw9XBxXI5lKTpy5jbhrF5XViRowLHNqVBk68dI07qvRch3Kq9mF2Docx87VeXNFUVXsMfnR4j81WwdtGeo+GyVIBGvk/r2V6KPMZPeb/D2kw1681lHum7kRnRXAQIGgBt0ljJGu7sFeZrdT1ebHiqT4vBXW6Tb8lZ3aaK6qeR1t49+3JErwN7DX7T2sVhLKFgqghF16QdUiFBTUggzx7qtqJQ0+SMOO2/zRlg1SzJqUa5fv8ALbyKStKdCa9GjnsWEaacBVjJsn2z8Lh06rKAFRWJFpbjsXykIqsQBow1Osg9sDhlxM+4WPHGCUILw8OXe3Vsbtv4VBDW1C9dkIHaka+Ihl07Z4RWuFvkzx+mYQWOEkld80q2afOvBoZL+HkVufPink1g0a+OkXMFRngwR1QDuPHfvmJB4UjV7kTUnGouvwTi9gFVMz2bMb3VVTMiHcwaZJ8cjrJ26WTxt0v8/wB/JR4c6jcn6pc0vFO/vfcQbbWzwly5ljRiCBuEHh2CQawk1xbG8VJRSk7a5jG9upFkw5PXrVvCp+bTM2ZrjlFZiTde3bEkE5RCyBB62hEGeLNJ8dHpaeK4E6O20byXMLcz2rc5c1tgqB0dTuBXWDlaQSeGusKxSfEic8VwPYgzD+ldp51jFyk/+P8AxfZXLqOaO3ScmMs1zHWW7zP/AKnc/vDfV26kEJ5QWQu1MUq6Bb10LxgLcYAd+grbD2zLL2R9TZV/IrtatFdwLWQQe4tl1P8AWuyPA5vEpriStxvdL05nK8klHi4dvGthtfDXenW0loPcdgqW0UZWJUj2OigRJJMAQTVc3/HzLY7m7Q6cpuSuMwloXb+Hsi2xVS9pUJtkkZQeqCoJMSJEmJ11xWZN1ubOEkjfk/yVxF20t9OiCscyZ0DmVMBtRpqD+DWeXNOMqjjb800vuyim1yRLdq7JuWmtTkbpvYdGDGYEKy5QJkEjcDUqW26o18BUNkXCwXNak3WsyEJGZFLFwwWSo3Fh7E7xpVesRaiG7eudUieB3ajfwPGonzQXIr/k8JvDxH5qtp/iIz1Pw2S9bVemkeS5Et5C7ZtWFuJfs33XPnBsiYLp0ZDqSARA036+IGvP1ejWbJDJdOPL6p/wd+l1XV4542rUue1/4H/H8pMGAbiYfGm4AGUMqqkrJXOZMAHXjFUy6LrcqyTatGK6qO6Uv8crKvW2QIr0jCzraoisiY4Ta1wIqlbywVbNbgSVEJLRMgaTI0AkEiud41fce+uk8dXKLv0tfcSbQus2UFHRQT7KSSx9kxYxmY9um4VeEaOHpDWrPFRins+/b5ITInA1c8xMMMGS4GQAnVY3yCOsCBrBBjzxuqItJ7msWOK4hwS62rxYyCGaV11hoUFxuOUxu4xVutjyf9/c05b0xCrFs2bUmZ7yd899c893aM+IZ79iGI8dXTKMddmYki2qqjlkkSqhgQzMRImdCzd2prmyYm5XZ3YNQow4WmYxeMi2y5HBYZRKBFAnWAD82mp7TLHialdk5dSnFpJ7jE1uuk4kxr5c4PohY1BJDkx29WuPO7aPQ0vJkUrA6y3uZ/8AU7n94b6u3UghG2EZdpYlWMsLlxWM72DkEyd+tb4O2Y5uwXTsLldh7WHFp+idSJ61wL1SPYspU6CT5639hw9dLNB1KVX6pV4nmR1mojDq547Sut+76EEO3LeH2omKVM9pSVYIM0K6MhNsEjNlzDTiARxq2qi5L3dzfR5Glc1V2Sfl5y+wt3BvhsObl25dhSWS6oQSC5Y3FXUDcBOsaCBXHDHLiWx2zyR4XudeRO2sOuCw4fFLaNqRcts+TfcZhoSJBBHboY8XJqlnxTlKMONNr1SqnXj6PfzrY0wThKCXFVen9RttnbuHa/hsl+3d6N3d2t6qovOGAntENIExp4z3448StprZc/JHNldKk75/ux8O3bA33rfxh81adRDxOHin4FUco8QGdiNzMSPEWmsMipo9LE/dIZyUScSo7m+ianTK8iKat1ib9PuTN9K9Q8lUznBB4g7jw89VZdbHYzuzE0SIcmZG6J03xwntq1FLBLIqCbFVkHtPnNRRHEKwpO+aiiLNui41UWY6KqslSN7aFpBJnxnf31Vo1UmztYwcNqD5eNUk9glua7bwIgXF3biNZB7Tw1j5KjG+4nKu9DRkjdI8RitDNM4EMxAknsEzQm7HGxsZgQSV7xmE+aarxGiRG+c9MrWFkEKbg8xQTXLl7ju0veQesTrLf5n/ANTuf3hvq7dSCGcqDG1saf7e99a1bYe2Y5eyWvs/m7cW0nE4kGASE0QHf1R2TXjZOmNcpvh023df+ToWixVvkGOxyLzbRfC3LzKFQXjcgC4QzIoHWMBs1wa92gkxXs4NXkyaZZJY2pcnH+fStzhlp4xzOHHtzv8AvfexIeUPNcqYa7cXF3nNpGuKtyCpyKTGkRIBE8Jq8M9ySotPB7rdspi/ti5ZdgkiIkhiJ0nWOGvHtq2XNUqoriw3HisfOSdu5iMWtm5KM9zIzt1u8tP7xAE7+I11qY5OKL25FXjqS35lpYfkzh7rdCmMxMkQAVGXs1HZXDqdctPkUJx5tK14vka4lDJ7sZ70VbyhUpd6M6lWKEjcSrwY81dGXmi2Hk0Rnkj+sr4m+ianS/FXz+xTW/Bfy+5PGQmI0PAzBntnhXqM8aDOQw2lVo04kdbdr8dtKIbC9birWVC3rQWKbawdaiiGxdYWagizo1qqNEnPUVUGc4kkDv8AFrVWXQ54EZwe7XgfMDWE3RvDcxtdFW3laQxIIXjEHXxVGK7sZOVDHj9ntbUEjePn3TWykmY8LQ4bJwgt25YQznefajdHZJnxxWc3bNYKkZW0A0cfxuiiZYifPFg+jOEOvXVzBEEDqRp5TXPkZ36ZUmVxWR0lvc0B9Z3Ph2+rt1IIfyoWdrY0f2976xq2wdswz9gv7ZPODhLlpGi8DlAI6MtBAAIld/jqHglZKzRasi2F5UWrm1rmJVbnRNZFoEKS0K1tyxUMDByEQDOokbxW8sL6pRfjZzRzReZy7qJJyi5bYZsLeRReJe06D82QBmUjMSYEAGfEKxhhkpKzeeaPC6KIu7JxNx3ayoKmJ3A7tJ7d0jfFWy4m5WVwZoqCXgO3JG3dwuMtXLyM3R3AzINWyazAOkw0xx8tWhBqL35lZ5FKcduRZOD2hhlvG709/KHzpbWyynIDKoSSJ16snz61nnU8kk9vO/4O/SarDpsEsUMfPv7+Vd/7FU8qrxbEliCpZ2bKd4zPmg+epy80cmDlL1I5yVaMQvib6JqNN8REaxXhfy+5YGGE616iPEk9qFWWalsiKpGmXzVBY0ZTQsCJFWKNi60AaFRVZtjgaq0RZtdbfpVWiOISHEGTIqriaxl4nZQGEis2aWhfstcozAid3GRxkeasJ86NYbKx2ubJl+kuXDc06pKgAAblIGk/Jx41j1tKkjd4k3bdnHG7ODAZiSg0G6Z8XEeXhUwmQ8dCnC2gEBYyoGg3SfEDoN+6obtkpbGljFnNGUR2R9vmq1FeIr3nyvBzhGB4XRHteskDzGspnZp3aZVlUOkt3miPrO58O31dupBE+Uv7Xxvw176xq30/xDn1Hwy105NbNtOlq5h7twQA93pHHW0BZlkACT+7UYdU8sJzjJJRbTteF8tt+TRhqI4cUoxnFu/+ue/mM+1ti2ExrW7TMbAt9INZIECVk6nWQPGK6IZnPEpo20Wlw5dTwS3jV8/NL177MbS2Dh+jlD+cys0ZmYAqoYqcyqCYM6SNCKiOSd7np5+jdMsU5KLVJ07fn3W9rXqbcnOTNm7bUsjuzSdGKqi5iokgcSI8hO6umocNtny//K5VFf3z2feJNt7Ctrdsqququ0OrHrKQdRruPf3is808eJcTeyJg8jXvIcPyewykp0bCDGrGR8sVxy6T0iVtu/CnZNZE6K55QrlvovYSPM0VOWSlwtd56Ol7LGbkqJxK+Jvomo03xEW1nwX8vuWJh1ivWR4MmK0WoolSOTIaE8R2FvtqrLJg1rWiYkcntEHSrWUFdm7umhRoXi3nHy1DKK7G3EYeDVaNVIzacr5eFVaLcVGrXGnTTjWbiaKQ+bJxRZCDw1+w/OK58kEmbwm6HK7iJEEacP61ko0zbitCS7cJgxHACtFFIycmzs1+CoJJG7fw7ppwk8RW/PPGbCx2XPnSsJnbpe8rWqHWW1zSn1nc+Hb6u3UkEb2ygbbOMB3dNe+saujTfE+Rzap/8XzLZs8p8OUAuWRmI6xXEaFtNRmEgSBpw8lVjoVCM4R5SbbT8+Zll1EM3C5rdKtnXL+82MWIxfSYk3UCIoXKqs5aV4hmgSTqTu39tdOPBHHiWNckU0+qWLM51tVc9+d8/G0d8XfdweuDJb2VwNGYhmyAKAoY743xG7fKjR25OlIyxyio81XPyr50JMMrZMhK5JkDPlYa7jIaVkzu7T2zssnD3HlxaapilbLvcBcqcsZRJIMGYZjxJ3nv3cK49ZFZsTxra01Ztjmo5FKSTS7nyfqKbm07YJ/N2xruziB3agnz180+gNQ3azUvJP8Al/yer7fokq6iP/5/BV3KV5xFo7sxJ87zX0OSPDwx8FRxaWXEpPzGvkbbLYpAokw30TU6b4iJ1nwX8vuWKmFue1PyV6tnhtDlYwzdhHmqLM6ZlsC53D5qiyxlMI+7KahtFkmKhgiR7H5qpZc0bBt7WrWUoFwJ9rSyGK7GFIG5p14CNwjWeJnhpHGdFlHE6HBk7xS0EmzR9mk8Pm8VRaL0zP8AwnMNRrVWyyTOuz8EVlSDBEcO0GsMkb3R0Y3XMU38OTAA0rKMa5mknfISXMO86CtEjM2OFYMDBPzVFWXWxXfPKDmwxIiRc+dK58qqjv0veVtWR1lrc1B9aXPh2+rt1JAy44TtrGT/ANa/9a1dGm+J8jk1nwvmMLYu4Sx6W4IY5oYjTQgIARrB+btrOWWbb3ZtDDjUVsiechcVmsi5dUPCNlz6ic6gZp9lCk795it3kl1Cd73+TlWOD1LXCqq67u4kdrEo3SKbVsCCAciK6nLIIKgGQSJ3COGtYwyT4lub5cOPgl7q5PuEEHzV3M8iKHTAlShZv3fLPcI7yB2aiuaad0dEOQ247ZTMpfKQzMTl7FOsz5auprkZvG+ZEecTC9FfwiiICbxxOYSde+ubJK3Z6OljUWhh5vf11Pev9W1W03xUTrfgv5fctVTXrHgD1ye2f4Q+QRO8k7goiTA36kV5PSGfNHLHHidbWzt0mCOS7Q87Y5OdBbLghlG/QqRJgHeZ1NcU9RqsVS47V7qkdeXR44xuhgSvoGeOmd1Wqk2JNn7Bx2JXpLdxFUkwCYMAx7Q8e/56TzYsb4Wj0Mek442qC1hL9i61q+yscoYFdRBMaGBPmqylGceKJzajD1boWrUHMLcAbYzvdEqiFomJOZVAkd7VnNSdKPezowKNtyVpK6+i/kTWtu284zWEKneBmBjuM76mWOKfApvi5/8Ab8v74mmPrHF5ZYkoJ137vwXi+99yXOrVqsaircYJqu9fEQCPnqIW4qzPMlGbUeRyU0aKpjLi8ZcbFdCLosoBqxUMABbNwsREndECvLz6hxyOKdV+LPu+ieitJLo+OoyY+OTva2v/AFcKS3rzA4oretKmIN+26kljb6PUF1MKdRBUb+2mHUt5FG7snpHorTLRZcqw9XOHKpN+HPet7HUmvTo+E4isOejfhfFc+e3XJqVuj0+j3akVpXMegWnzWH1o/wAM30LdSBruiduYz4a/9a1dGm+J8jj1jrF8xe/Iqwxnprq6lgAAQpOpAMfiBWz00W+851rZKK5fR/kdtkYNcOOiBJQT1iNTJzEkCNZ7K2eGLx8BzLUyWXrB4t4MMD0bFmIgAgzB0IGvefl76yWnjF2zSeunNOCrfyf5G+2jIdQYjzg7q3as5FKhXgdpXLbiN26D2HhXPPEmbwytciQ3MRKkGd+/sjh3VzKNM6ePYq7nTulsVhp4IY8WaomqaOnTSuLI5zffrqe9f6DVbTfFROs+C/73lpZq9Y8Icdi7UbD3A68N44Mp3qfNXj9I6fPLLDLhV0qatL7nTps3VOx02rymu4hchCqsgkLMmNRJPCa8+Wm1uZqMocKtXuvydGXWcaoRWq+lbPMoUrVSBRgdo3rKBEyFRMZlkiTJ499TPHhm+J2aY9VqcceGNV5r/s4Yq69xzceJgLoIECpqEY8MSssuXJLiyV8jSKrYoVYNbbZ0ukqroVzATlaVZWjjqoqk+LZx5pm+nlCM3x8mq+34G7/g1x7ii7ibS2U0XILhhN/VUr7I7ySd5mTV+spNxi7fodXFjbVzVL1/A6Y51Z2KCF3L4gAB8gquNNRSZxZpKU3KPIThq0oysbsThOvdfoukZ0yo2fL0ZKG2xy7nkHjurwdbpM7zSlCNp8t0q2o+46H6Z02PSY8OTJwODdrhb4ve4lult9zTwd2uW2NpLS21ygJoD7IyRJliWMmq6XS6jroynDhS9PyzTpLpnRvRZcWPI5yn5Py72kqSQ5Ka92j4Sys+ejfhfFc+e3XFquaPW6O5S+RWdcp6RaXNcfWj/DN9C3UkCTCidvYv4bEfWtXVpFeVehwdIusD9Syjs1Vto5iHmIjepAMiNN4rgy9L5Iu1BVbrnexyLSLhTcnuIMTZMhbSB2ZgqjQSTXsaPULPgWWSrnfyOXqX13VpnS5gcXZytew6ohYAkMh3mB7FjW0cmKbqLNMujlCLk7/Ycr1vD27aG5mLsC0LlUKskCSQZOlV3bb2SXezJQXDGlKUpd0fWl3O2zntG1YW0L1sZhDSrAZlZACRIG45hwrKc3GMnJclZ2abRrNqMWGMmuKVPk68eWz8vuIDjn6Dpj4PEZhbznpiOk6PNkjQTOpNeb7WqukfYP8A01p3k6rjyetR4bq+ff6Ff86JHhOGI4oT/wCVdGevda70fN6SLg8kG7ptfTYg+yNpPhrou28uYAgZhI6wIOniNYQm4O0deTGpx4WPv5e4r2tr4h+9W/teQ5vYcXmdLXOJjF9j0Q8Sn71Q9VN86JWixrlZ19UzHRH5qPeH71R7RIl6SD23MDnKxg4WfiH71T7TMp7Bi8zcc5uN7LPxD96ntMx/t+HzN050scNwsj/AfvVD1E2StFjXKzU85+N7LPxD96ntMyPYMXmHqnY72tn4h+9T2iZPsOLzD1T8b7Wx8Q/ep7RMew4vM6HnVx5EfmY94fvVHXyLPR42q3NPVRxvtbHxD96re0zK+w4vMwec/G9lj4h+9U+1ZCP9vw+ZlOdHHDcLI/wH71Q9TNhaDEuVg/OljjvFk/4D96i1M0S9DifOzX1Tsb2WfiH71PaZkewYfMZeUnKe/juj6YIOjnLkUj2UTOp9qKynkc+ZvhwRxXwjJVDYs/mwPrV/hj9C3UkHDBft7F/DYj61q6tJ8Veh5/SX/jv1LM2fdddMiXEJnI26d0iNVPCePfAryn0XqIzfZcb72/xszkxapUtrOViVZXEBlbMOIBB0317eg0zw6dYsnny82cM80ut6yGwv2nj71xclzLEg9VQJy7tx3a10Y8eKLuNmmbU6iceGbVeS/wCxPew3Soptubd0IbbyuZShZjKkGVMGDpu001mr2btWuZ0afNFQS3Ukc8XhFWwLKMzGGLuwiWcKNBJgAKPlqmXHPNjmtk2qRrh1uPT6rDlSbUHb8+XL5CPEYFijKtq0isqrMszKFbP1WJkZm1IjsFeI+jdS9ko/V/g+xj/qbRRqcpTdW+yknardX3Ll9SvedERicMOxD9KvS1MODhj4I+W0OXrXln4yb+u5Xdch6IUAUAUAUAUAUAUA/wCF2GWSdCTJB60xAyZY6u+ZnhU0BkvplYrIMGJG4xUA50AUAUAUAUAUAUAUBaHNfYZsK5USOmP0LdSCJcssU9vaeMa27I3hN4SpKmOmeRIqVJp2mUlCMlUlfqN35QYv3Vf/AJr+mr9bk/U/qZ+zYf0L6I2/KLGe6sR/Nf01HWz/AFP6k+z4f0L6IyvKHGe68R/Nf0062f6n9R7Pi/QvojLcocZ7rxHlu3B/qp1s/F/Uez4v0L6I1/KTGe68R/OuemnWz/U/qT7Pi/QvojH5Q4v3ViP5r+mp67J+p/Ur7Nh/RH6I43No3brq1649zLuLsWIG+BJqspyk/edmkccIKopL02LC9RDaHbb8/wDWqFw9RDaHbb849NAHqIbQ7bfnHpoA9RHaHbb849NAHqI7Q7bfnHpoDHqI7Q7bfnHpoA9RHaHbb849NAHqI7Q7U849NAdk5nNqBcouAKd6h4HmmKA4+oltDtTzj00AeoltDtTzj00Bj1EtofwecemgD1EtofwecemgD1EtofwecemgD1E9ofwecemgD1E9ofwecemgD1E9ofwecemgFGF5i8cxGa5aQdu+PIDQF1ciuR9nZ2FXDr1zJZ3I1Z2iTHAQAPJQHmvnS2a1jamKVgRmuvcXsK3WNwR26MPLPZUkEUoSFAPXJ3DB20YhwGAgwYZSsjvE/JRECjb+z1tIC7MzxlXMesdSZPcJ+apYRHagkKAceT+y3xWIt2LYJZzGnAHeT3CiIZ658KftqCQ8KftoA8KftoA8KftoA8KftoA8KftoA8KftoA8KftoDIv3O2gNfCn7aAPCn7aAPCn7aAPCn7aAPCn7aAPCn7aAPCX7aAPCn7aA2XFuONAOOGxGZZOhoBi5a8jcLtK1lxCwy+wuLAde6TvHd3ndU2QVVd5jEk5ceoHCcO/+5Qk09Qwe70/y7/7lQDPqGD/uC/5d/wDcoAPMaD/9gv8Al3/3KAx6hg/7gn+Xf/cqQYbmOUCfD0/y7/7lATjkPyCw2z8z22Ny6whnOkDfCqN27jJ74oCW9HUAOjoA6OgDo6AOjoA6OgDo6AOjoDcCgNSlAY6OgDo6AOjoA6OgDo6AOjoA6OgDo6AU4ddPLQGuMJYxwFAJuhoA6GgNksDjQGXsDhQGnQ0Bpes6UBzwylT89AOi26A26Gpoiw6ClCw6ClCw6CoFmegqaFh4PQWHg9BYeD0Fh4PQWHg9BYeD0Fh4PQWHg9BYeD0Fh4PQWavaioJNclAdbS6UBrcTU0BrkoAyUBnJQBkoDGSgMPb0oDkLVALVWgN4qSAAqGDJWgoIqQEUARQUEUARQBQBQBFAEUBioLIIoGZipKmlwVARrloSbIKA/9k="/>
          <p:cNvSpPr>
            <a:spLocks noChangeAspect="1" noChangeArrowheads="1"/>
          </p:cNvSpPr>
          <p:nvPr/>
        </p:nvSpPr>
        <p:spPr bwMode="auto">
          <a:xfrm>
            <a:off x="155575" y="-1790700"/>
            <a:ext cx="3324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8" name="AutoShape 20" descr="data:image/jpeg;base64,/9j/4AAQSkZJRgABAQAAAQABAAD/2wCEAAkGBxMSEhUTEhMVFRUXFx8XFRgXGBkYFxcWFxcaFxgXGBcZHiggGB0lGxgYIzMhJSkrLi4uGB8zODMtNygtLisBCgoKDg0OGhAQGi0lICUtLS0tLS0tLS0tLy0tLS0tLS0tLS0vLy0tLS0tLS0tLS0tLS0tLS0tLS0tLS0tLS0tLf/AABEIAO4A1AMBEQACEQEDEQH/xAAcAAABBAMBAAAAAAAAAAAAAAAABAUGBwECAwj/xABQEAACAQIDAwYFDwkGBgMAAAABAhEAAwQSIQUxQQYHEyJRYRRxgZHRFyQyUlRyc5KhsbKzwdLwFiMzNDVCYpPhY3SClMLTFSVTVaLxQ0XD/8QAGgEBAAMBAQEAAAAAAAAAAAAAAAECAwQFBv/EADkRAAICAQICBwcEAQQBBQAAAAABAhEDBCESMQUTMkFRYXEUIjOBkbHRUqHB8PEGFSPhNEJTcpKi/9oADAMBAAIRAxEAPwC8aAKAKAKAKAKAZOWm2/AsFfxIALW0lQdxY6LPlIoDyrtPllj77l7mLvSTuV2VR3BVMAUAmXlJjBuxV/8Amv6aA3HKrHe68R/Nf00Bn8q8d7sxH81/TQB+VeO92Yj+a/poA/KvHe7MR/Nf00AflXjvdmI/mv6aAPyrx3uzEfzX9NASTkLyrxDYg2r+IuuLg6ma45h11ga6SJ+SgLC8If27/Hb00AeEP7d/jt6aAPCH9u/x29NAHhD+3f47emgDwh/bv8dvTQB4Q/t3+O3poA8If27/AB29NAHhD+3f47emgMG83t3+O3poAS8wMrcuKe0XHHzGgJtyZ5UTZIxDS6NlzbiywCCY0nWO+JoCX0AUAUAUAUAUBC+eMf8AKMV71fprQHlCgCgCgCgCgCgCgCgOli8UZXUwykMD2EGQfPQFx7PxK30tYgE6roAxgE6MCNxIIIoBdnoAz0AZ6AM9AGegDPQBnoAz0AZ6AX7MWVb33+lalAt+oAUAUAUAUAUBDeeD9kYv3g+mtAeTqA74K0rMAxgcSNY7441aKt0Q3Q4XcBZAOV2Y6QMsAzOaSTpEDgZny1p1SK8Rw8EXv89T1SHEZXCprIbdpBjXv03U6pDiZjwRe+nVIcQeCL3+enVIcQeCr2Hz06pDiDwVe/z06pDiJ5yBu2QpsG60nrgZD1dFzgGet1j3bieNVeOiVIlDIJ0mOFRwoWGUU4ULDKKcKFmMoqOFE2ZyinChZjKKcKIs7W7VsxLka69WYE6nfrpThJs02gltCBbcuvaVya9kSaq1QEvSVBI97BMo3v8A/StSQW5UEhQBQBQBQBQEN54P2Pi/eL9NaA8nUApwHsvIavj7RWXIcAtdJmEUBnLQBloDGWgArQBFAKMDijaurdH7rTA4jcR5QSKNWSWbbvBgGUggiQe47vk+esixkvQBmoAz0AZ6AM348f8A6oDGegOOJubqzmWRw6SqEki5NGbbe/8A9K1JBcFQSFAFAFAFAFAQ3nh/Y+L96v1i0B5OoBXsxZfyGtMfaKy5DqLddJmTvmu5L2sb0ue2jsGhekJyhQqkmBvJLfJw1rztZPL1ix43W1/uVdt0iX7a5vrFu284e0BkkvbkFZMDXTWdY1rjll1WJ25WislOO7KSAPHfxr3mjQ1umAT3VBJ6Nw/IDZtpETwSy5CAlriu7sdASW1kkkaCN+giuRznezN4qFb2QXng5LYTDWMPfw1lbLNdNp1TMEIys0lW3MCu+BvMzArXFKT2ZSaXcVgrkNmnrTOoB1mZIOlbGRZHNKbd5mt3xmFi2zhSSM3WUIDHexHkFY5bStGuKPFJRLEwFnB3Drh7YBMbm3iJ7+Pk0rx56zNGfLY7NRgx4ai3uyF7fw6WcTdtpORW6uu4ESBPGJ+SvYi7SZwsb89SCT7MOGt4a29yz0ty5nOpgDI2WN+gjXd21lJuyUjfGeC3bF0pYFq4i55UyN4ETOsjtHGkZOyWiKZ61KifF3N1Z5CUJ+krMsSrkkZtP8IforUkFx1BIUAUAUAUAUBDOeH9j4v3q/WLQHk+gFuyP0g8RrXD20Un2R+yiuujGyWchOUgwPSHNkJM5spZYIVSDExqo89eZrcGd5I5MPhX9spNztSiP21+cZLqnNeZpSAotuofWRvUDfxriel1mSSU1S791/DKPrZcyq1SAK99nTZi6kggcRpUCz0Da5ztmNbtO99rThB1WsXnyscpILIpVtxGh48DXN1UrNeJEI51+WGFxtmzZwztdK3TduP0b21BylAoW4AZ63/j31pig47srJorbLpPf82/7PPWpQlPNrtqzg8YXxBItXLL2SwGbIXZGViBqQCnAHeDVJxbWxeEuF2WhYx2z7dwscTu/sb08NIK6bu076yyRU4cNFcilknxNkU27tBb2Ju3UEKzSs9kQJHiFWjGlRZiAPViB5wWLsNatrdZ1NvNEDQh2nsPirKUG2WTNr+Nw627gtO7M6hdRoBI/hHZSMHYbGLNWpUTY65u8tY5O4tESdJWZYmPItpsv8IfoJUkF0VBIUAUAUAUAUBDOeH9j4v3q/WLQHk+gFmyf0nkNa4e2imTsj3nrsOc62sSymUYqe4xUNWTZ0fF3GBBdoO8ZiQfGCacKHExORU0LNctRRNne1irijKruB2Akd/DxmoolSOWIuMxlySd2u/ThSibOYoDEUJJfsvady5a1djHVaW3+mRVHEmzsz1AAvQG1vEFfYkg9x8n2mlEmbmJZozMTG6STG70DzUoWc89AI9pPu8tY5e4tERdJWRYnPIQzYf4U/QSpBdlQAoAoAoAoAoCGc8X7HxfvV+sWgPJ9ALdkj855D81a4e2imTsjwa7aOayS8lOSXhlu7ea90Vu2wTROkZmIBgDMoAgjXvrHJk4HRpCHErHu5zbjoWu2sXmI0CvayAsBMFhcMTprBqsMzbpImcIxVt16kEVpAPbXSYmTSiLJJyU5C4zH2umQW7Vo+wNwtmcTlzBVUws8SZgEgEVyvPvyOhYvMZdt7Gv4O+bGIQK+UMpUyjodMykgHeIggEdlXx5OMrNcIhdROkx3/0rQqpDhye2M2LvdEpjql2MFoVSAYA3mWFZ5JSjG4q34Wl+7JbJzsbm+KvD4gqrQJNlozTC/vDeTHlrnhl1En72NJf/ACT/AGEZb77DTtTBtYvXLLGWRoMbjGoI8hny1unas0ezEhuVIHbAbHNyyLxZgDeWyqBJa5miWtSwzlSdRoAAetpFZSyU6JSFG0OT/RJiG6YMLFwW5ygJcLfuo2YzcX95ACBG+kclug0hhz1qQIdpv7Hy/ZWObuLxEPSViWLA5vTOHf4U/QSpBeFQAoAoAoAoAoCGc8X7HxfvV+sWgPJ9ALdk/pPIa1wdtGeXssfharvo47LG5tr1sYPE2mbrm6GVeMZFg6cJUjyVx6le8jqwu0Si9iUXCEZoYNmaRuGusnTcBXDm1E8CUoc20uV8y+TTPURcFXjvtyKT6LQRO7Xx91e20cXEYZYqAXVza8p8NewVi30y27lhEt3LZYK021W2WIPskO+QIEmSDoPLarY9BbkG51uUVjGYq2uHYXBZRs7qQVLXChyBho0BNSCRLHWujTrdsxzvZIhrL2T2jhoOMT466qOayXc0/wCvMA2Uth7iqdJzF7Z0njCk/wCGuHXrJ1aeNraSbvk1va8r8e46tNJW0/AtoYW8UKA53zKwDEgAIwfeSd5Anu3A8eLTa/BkzuHC4NJ7Pm9ua8UdGbFk4LtPlyVFV8r8Qr43EFGzL0kSO1QFPmII8leniXuI5pv3mNGatCtlkcjL3rS2BwLA93XY6+Qg+Wo6ji3ODPl4ZtHblRfAwt2dJWB3kkQKez8O5GHLxTSKxDVJ6NjftZ/Y+X7K583caQG/pKxLlkc2xnDP8MfoJUgvOoAUAUAUAUAUBDOeL9j4v3q/WLQHk+gF2x/0g8R+atcHbRnl7LJF+PxwrvOM6WbwUyVnSNCVOscRrw3Ue5K2OlzFqywEIPbnduM7jRKiG7/yaAVczbCPH5DGvCoolM1QINLloMd8kkGIqjRdSRycCTlGUToJ3eU0oWaMZ8f4/rQgxHHjvB75pRFi27tAlYAdSdJ6VzxEypPk8tU6tXdfsadY6r+TXZra5O3cB27oFS0QpC0GoovZ1w+IymSCeESR4t1RQtGcTfDRoR42Lb92/dSibXccp8Xn8dKHENu129j5fsrnz9xtifMbs9YGpZvNgfWr/DH6FupILxxOIS2pe46oiiWZiFUDtJOgqCRjblxs33bhz4rgI84qaZFmPy52b7ssfHFKYtAeXWzfdtj44pTFox+Xmzfdtj44pTFoTYrnJ2XbIBxamdeoty4PKbakA9xpTFoifOTy72fi9m4mxh7+e6yjKpt3VmHUkAugExwmlMWjzqwI36VBIs2R+kHiNa4e2jPL2WSCNB+PxvruOMW7N2PfxBIsWmuZfZRAAndJJA7dK5tRrMGnrrZJXyNceKeTsqxXiOSuNtqXbDOFUSTKNAG8wrE/JWGPpbRzkoxyK36/yi8tLlStxGu21emmcsonSako9h/w/IvHXUDphLjKwlGlVkcDDEGCO0dlZPNBd5osU33DZtjYWJwpUYiy1rNJUmCDG+GUkSNNO+pjKMuTIlGUeY1sKtRWzezbLGFBLcI3+OqTyRxx4pOka4cOTPNQxxt+CO52Zd/6Z849Nc3t2n/V9zv/ANl1/wD7T+q/IlEqd0EHd9ldSakrR5slKEnGSprmOCtImooniHbZfJ3F4lS9jDvcQHLmGUCRwBYifJVHOKdNl4xlJWkG0+TOMw6dJew720BALEqwBJgTlJy8Brx8dRGcZbJhxklbQ05qvRWxs2y3sfL9lc2fmjpwO7G3PXOblpc1h9aXPh2+hbqQMXPXyyu4nFvhVbLYsOVAEjM69VmbvDBgO6hBWZNCTFAS3m32j0eIa3v6VDA3S6AsonhpmHlFQCzcK7Mil0yMR1lnNlPZI30B1oAigI3yv2NaaxcuC2ucLvAAPcQe0GPGJHZEohlY7I/SDxGtMHbRnm7DJDXccZb/ADK4NXw18tM9PGh/s0rx+kuj9PqZxlljbSrm13+TO/SZpwi1F95YN7ZVvK2h3HieyvPXQmiT7D/+0vydXtWXx/ZHl/CjQcNPsr6nvPHb2O1wdUnjGlXMbPT+zdz++/0J3n7PFxPjJRTdJrx8/NeX4PWuT7Xy9P53vcgnPePWtj4f/wDN669L2n6HNquyvUpxbc12nCOWwAqYhOkAyHqtJIABYDMY4Dfv4V53SddVG/1L7M+g/wBOcXtM+HnwSr6x+/ItPBXLAu4a3csIFOGHTjwTMvhJVMpNzIfbNrMCDJry4qFpNLlvt3nuZXlcMk4zd8fu+/vwb91+m1W+4pnFmWJ4mJ+KK9vRf+PD0PmOnK/3DNXj/CNrB0jsrpaPLTLQ2ViHt7Lwj5zbtnpVBBI/OG/dOsdw+Q1i8cMkckLptfwXrUycI4Vaf7O+/wAuQrfaPSbMxqEuSLOaW3Rm3bzu/G6vE0GieDO5qWzrbzXee/r9Dk0unSnNSe+9UVNNe8eBY17bb2Pl+yuXUc0dWm5Ma81c50lr8059aXPh2+rt1JBW/L4f8yxn95vfXPRhDBQkKAVYPF9HqF6wMhgSGHiI3VALX2Ts1QUvLiL7qRmUNcJUhhpI46GgHvPQBnoBBt5vW173hqVzIZUGxv0o8RrXB20Z5+wyQNXccNki5JcrsRgSy2XQJcILB0LqCBGYBSDMaf8Aqs544z5mkMjiPm0uczHPbZFu4frAgm3buK6giCQXMT361RYIl3nl3EEVNNBu8w7K3MLO1o6Qd1aJmUiwMBzgYu3bVRdw5IAkvZuZyYA6xUgMYjXjFc8tPFvk/qbrVTpW19GMnK7lLfxuQXbltlSSFtoyAMREnNqTGm/t7atjxKHIplzOfNkcBg6fjt+WtDKxZhwreyYLod4J100Mbgfs8+ObFHLHhktjq0esyaXL1uJ0/r8mdr9sMSzXlZuJZbjE+UiTwrjfR2Hz+qPZj/qPVxVLgXpF/kbL9vrHXN37p8hruhFRiorkjws2WWXJLJN227bNQYq5mSjZfKa7awww5bD3LQOdbd+075Gk6KVjiT8Y8KycPe4tzox55QVJ/c77a5ZX79h7JfDojxnFqy9tnymQpJkDWPTwOWLTY8buMa+hbLqZ5FUpX9SI10HONO3j7Dy/ZXJqOaOzTcmNOauc6S2uaM+s7nw7fV26kgr3bSg4+/0ysx6R84JytmznNJYGDM7xWkFcqIfIf7fIm465reBcArIz4m2YkdViAiER2GsnqtOm1fLyZn1iGzC8kr93EHDW8PN5QWKlkACCCXLkhcsFdZ49ulbxlilHjXItFuXId8RzdYvD27l2/gwyIudil+1KKurMQrEkRO4ab6J45OkWcZJW0TDkTsu5fwSPbw5RAWVGe6hzhTBKzBgNmHkqmRwh2mTGMpckOmL2RdtOqPbhn9gAQc2saEGKLhatEboX2+T1wEZsPMbwLqAnxb4qPdJ3Ipyrdeiu5FKDKRlJzEHcZMDj3UapgqDYv6UeI/NV8HbRln7DJIu4xOog679Z+weau88+zRzGmg7e8jj8poTZnOO7d3eL5qCzIFKFipLdWRk2KFUfj8aVJWzoLU1AsTXrMfj8cKgkyXmJPsRlHcJJ80kny1DLI7qQ3HWqtlkcrlrfSwI2SpIN0qCQ30ARQDLyh/c8v2Vyajmju03JjPNc50luc0J9Z3Ph2+rt1IILylcPtPFsu5r11l8RuMR89bYe2Zz2iehuTPKfDphUDTIH7ozZ51BB3azGvZXj4tTDFFwmqab7jDHnjGNPmRTkZi0bb95pVA+GdEEjRjctOEHAkKDp/Ca7tKm9NdVbb+RfBKybcpz0eAxTXOr61uhiSIJNshAO1idIG8z2itYL3kdEpOtyHcibN18Dg3snMqo9twNcji85AYAzxHD97sqc2nhlk1N0bY9V1eBxS3Y/bfvm3dwYuMMyliwkaAlAJ10mDWWnw9XBxXI5lKTpy5jbhrF5XViRowLHNqVBk68dI07qvRch3Kq9mF2Docx87VeXNFUVXsMfnR4j81WwdtGeo+GyVIBGvk/r2V6KPMZPeb/D2kw1681lHum7kRnRXAQIGgBt0ljJGu7sFeZrdT1ebHiqT4vBXW6Tb8lZ3aaK6qeR1t49+3JErwN7DX7T2sVhLKFgqghF16QdUiFBTUggzx7qtqJQ0+SMOO2/zRlg1SzJqUa5fv8ALbyKStKdCa9GjnsWEaacBVjJsn2z8Lh06rKAFRWJFpbjsXykIqsQBow1Osg9sDhlxM+4WPHGCUILw8OXe3Vsbtv4VBDW1C9dkIHaka+Ihl07Z4RWuFvkzx+mYQWOEkld80q2afOvBoZL+HkVufPink1g0a+OkXMFRngwR1QDuPHfvmJB4UjV7kTUnGouvwTi9gFVMz2bMb3VVTMiHcwaZJ8cjrJ26WTxt0v8/wB/JR4c6jcn6pc0vFO/vfcQbbWzwly5ljRiCBuEHh2CQawk1xbG8VJRSk7a5jG9upFkw5PXrVvCp+bTM2ZrjlFZiTde3bEkE5RCyBB62hEGeLNJ8dHpaeK4E6O20byXMLcz2rc5c1tgqB0dTuBXWDlaQSeGusKxSfEic8VwPYgzD+ldp51jFyk/+P8AxfZXLqOaO3ScmMs1zHWW7zP/AKnc/vDfV26kEJ5QWQu1MUq6Bb10LxgLcYAd+grbD2zLL2R9TZV/IrtatFdwLWQQe4tl1P8AWuyPA5vEpriStxvdL05nK8klHi4dvGthtfDXenW0loPcdgqW0UZWJUj2OigRJJMAQTVc3/HzLY7m7Q6cpuSuMwloXb+Hsi2xVS9pUJtkkZQeqCoJMSJEmJ11xWZN1ubOEkjfk/yVxF20t9OiCscyZ0DmVMBtRpqD+DWeXNOMqjjb800vuyim1yRLdq7JuWmtTkbpvYdGDGYEKy5QJkEjcDUqW26o18BUNkXCwXNak3WsyEJGZFLFwwWSo3Fh7E7xpVesRaiG7eudUieB3ajfwPGonzQXIr/k8JvDxH5qtp/iIz1Pw2S9bVemkeS5Et5C7ZtWFuJfs33XPnBsiYLp0ZDqSARA036+IGvP1ejWbJDJdOPL6p/wd+l1XV4542rUue1/4H/H8pMGAbiYfGm4AGUMqqkrJXOZMAHXjFUy6LrcqyTatGK6qO6Uv8crKvW2QIr0jCzraoisiY4Ta1wIqlbywVbNbgSVEJLRMgaTI0AkEiud41fce+uk8dXKLv0tfcSbQus2UFHRQT7KSSx9kxYxmY9um4VeEaOHpDWrPFRins+/b5ITInA1c8xMMMGS4GQAnVY3yCOsCBrBBjzxuqItJ7msWOK4hwS62rxYyCGaV11hoUFxuOUxu4xVutjyf9/c05b0xCrFs2bUmZ7yd899c893aM+IZ79iGI8dXTKMddmYki2qqjlkkSqhgQzMRImdCzd2prmyYm5XZ3YNQow4WmYxeMi2y5HBYZRKBFAnWAD82mp7TLHialdk5dSnFpJ7jE1uuk4kxr5c4PohY1BJDkx29WuPO7aPQ0vJkUrA6y3uZ/8AU7n94b6u3UghG2EZdpYlWMsLlxWM72DkEyd+tb4O2Y5uwXTsLldh7WHFp+idSJ61wL1SPYspU6CT5639hw9dLNB1KVX6pV4nmR1mojDq547Sut+76EEO3LeH2omKVM9pSVYIM0K6MhNsEjNlzDTiARxq2qi5L3dzfR5Glc1V2Sfl5y+wt3BvhsObl25dhSWS6oQSC5Y3FXUDcBOsaCBXHDHLiWx2zyR4XudeRO2sOuCw4fFLaNqRcts+TfcZhoSJBBHboY8XJqlnxTlKMONNr1SqnXj6PfzrY0wThKCXFVen9RttnbuHa/hsl+3d6N3d2t6qovOGAntENIExp4z3448StprZc/JHNldKk75/ux8O3bA33rfxh81adRDxOHin4FUco8QGdiNzMSPEWmsMipo9LE/dIZyUScSo7m+ianTK8iKat1ib9PuTN9K9Q8lUznBB4g7jw89VZdbHYzuzE0SIcmZG6J03xwntq1FLBLIqCbFVkHtPnNRRHEKwpO+aiiLNui41UWY6KqslSN7aFpBJnxnf31Vo1UmztYwcNqD5eNUk9glua7bwIgXF3biNZB7Tw1j5KjG+4nKu9DRkjdI8RitDNM4EMxAknsEzQm7HGxsZgQSV7xmE+aarxGiRG+c9MrWFkEKbg8xQTXLl7ju0veQesTrLf5n/ANTuf3hvq7dSCGcqDG1saf7e99a1bYe2Y5eyWvs/m7cW0nE4kGASE0QHf1R2TXjZOmNcpvh023df+ToWixVvkGOxyLzbRfC3LzKFQXjcgC4QzIoHWMBs1wa92gkxXs4NXkyaZZJY2pcnH+fStzhlp4xzOHHtzv8AvfexIeUPNcqYa7cXF3nNpGuKtyCpyKTGkRIBE8Jq8M9ySotPB7rdspi/ti5ZdgkiIkhiJ0nWOGvHtq2XNUqoriw3HisfOSdu5iMWtm5KM9zIzt1u8tP7xAE7+I11qY5OKL25FXjqS35lpYfkzh7rdCmMxMkQAVGXs1HZXDqdctPkUJx5tK14vka4lDJ7sZ70VbyhUpd6M6lWKEjcSrwY81dGXmi2Hk0Rnkj+sr4m+ianS/FXz+xTW/Bfy+5PGQmI0PAzBntnhXqM8aDOQw2lVo04kdbdr8dtKIbC9birWVC3rQWKbawdaiiGxdYWagizo1qqNEnPUVUGc4kkDv8AFrVWXQ54EZwe7XgfMDWE3RvDcxtdFW3laQxIIXjEHXxVGK7sZOVDHj9ntbUEjePn3TWykmY8LQ4bJwgt25YQznefajdHZJnxxWc3bNYKkZW0A0cfxuiiZYifPFg+jOEOvXVzBEEDqRp5TXPkZ36ZUmVxWR0lvc0B9Z3Ph2+rt1IIfyoWdrY0f2976xq2wdswz9gv7ZPODhLlpGi8DlAI6MtBAAIld/jqHglZKzRasi2F5UWrm1rmJVbnRNZFoEKS0K1tyxUMDByEQDOokbxW8sL6pRfjZzRzReZy7qJJyi5bYZsLeRReJe06D82QBmUjMSYEAGfEKxhhkpKzeeaPC6KIu7JxNx3ayoKmJ3A7tJ7d0jfFWy4m5WVwZoqCXgO3JG3dwuMtXLyM3R3AzINWyazAOkw0xx8tWhBqL35lZ5FKcduRZOD2hhlvG709/KHzpbWyynIDKoSSJ16snz61nnU8kk9vO/4O/SarDpsEsUMfPv7+Vd/7FU8qrxbEliCpZ2bKd4zPmg+epy80cmDlL1I5yVaMQvib6JqNN8REaxXhfy+5YGGE616iPEk9qFWWalsiKpGmXzVBY0ZTQsCJFWKNi60AaFRVZtjgaq0RZtdbfpVWiOISHEGTIqriaxl4nZQGEis2aWhfstcozAid3GRxkeasJ86NYbKx2ubJl+kuXDc06pKgAAblIGk/Jx41j1tKkjd4k3bdnHG7ODAZiSg0G6Z8XEeXhUwmQ8dCnC2gEBYyoGg3SfEDoN+6obtkpbGljFnNGUR2R9vmq1FeIr3nyvBzhGB4XRHteskDzGspnZp3aZVlUOkt3miPrO58O31dupBE+Uv7Xxvw176xq30/xDn1Hwy105NbNtOlq5h7twQA93pHHW0BZlkACT+7UYdU8sJzjJJRbTteF8tt+TRhqI4cUoxnFu/+ue/mM+1ti2ExrW7TMbAt9INZIECVk6nWQPGK6IZnPEpo20Wlw5dTwS3jV8/NL177MbS2Dh+jlD+cys0ZmYAqoYqcyqCYM6SNCKiOSd7np5+jdMsU5KLVJ07fn3W9rXqbcnOTNm7bUsjuzSdGKqi5iokgcSI8hO6umocNtny//K5VFf3z2feJNt7Ctrdsqququ0OrHrKQdRruPf3is808eJcTeyJg8jXvIcPyewykp0bCDGrGR8sVxy6T0iVtu/CnZNZE6K55QrlvovYSPM0VOWSlwtd56Ol7LGbkqJxK+Jvomo03xEW1nwX8vuWJh1ivWR4MmK0WoolSOTIaE8R2FvtqrLJg1rWiYkcntEHSrWUFdm7umhRoXi3nHy1DKK7G3EYeDVaNVIzacr5eFVaLcVGrXGnTTjWbiaKQ+bJxRZCDw1+w/OK58kEmbwm6HK7iJEEacP61ko0zbitCS7cJgxHACtFFIycmzs1+CoJJG7fw7ppwk8RW/PPGbCx2XPnSsJnbpe8rWqHWW1zSn1nc+Hb6u3UkEb2ygbbOMB3dNe+saujTfE+Rzap/8XzLZs8p8OUAuWRmI6xXEaFtNRmEgSBpw8lVjoVCM4R5SbbT8+Zll1EM3C5rdKtnXL+82MWIxfSYk3UCIoXKqs5aV4hmgSTqTu39tdOPBHHiWNckU0+qWLM51tVc9+d8/G0d8XfdweuDJb2VwNGYhmyAKAoY743xG7fKjR25OlIyxyio81XPyr50JMMrZMhK5JkDPlYa7jIaVkzu7T2zssnD3HlxaapilbLvcBcqcsZRJIMGYZjxJ3nv3cK49ZFZsTxra01Ztjmo5FKSTS7nyfqKbm07YJ/N2xruziB3agnz180+gNQ3azUvJP8Al/yer7fokq6iP/5/BV3KV5xFo7sxJ87zX0OSPDwx8FRxaWXEpPzGvkbbLYpAokw30TU6b4iJ1nwX8vuWKmFue1PyV6tnhtDlYwzdhHmqLM6ZlsC53D5qiyxlMI+7KahtFkmKhgiR7H5qpZc0bBt7WrWUoFwJ9rSyGK7GFIG5p14CNwjWeJnhpHGdFlHE6HBk7xS0EmzR9mk8Pm8VRaL0zP8AwnMNRrVWyyTOuz8EVlSDBEcO0GsMkb3R0Y3XMU38OTAA0rKMa5mknfISXMO86CtEjM2OFYMDBPzVFWXWxXfPKDmwxIiRc+dK58qqjv0veVtWR1lrc1B9aXPh2+rt1JAy44TtrGT/ANa/9a1dGm+J8jk1nwvmMLYu4Sx6W4IY5oYjTQgIARrB+btrOWWbb3ZtDDjUVsiechcVmsi5dUPCNlz6ic6gZp9lCk795it3kl1Cd73+TlWOD1LXCqq67u4kdrEo3SKbVsCCAciK6nLIIKgGQSJ3COGtYwyT4lub5cOPgl7q5PuEEHzV3M8iKHTAlShZv3fLPcI7yB2aiuaad0dEOQ247ZTMpfKQzMTl7FOsz5auprkZvG+ZEecTC9FfwiiICbxxOYSde+ubJK3Z6OljUWhh5vf11Pev9W1W03xUTrfgv5fctVTXrHgD1ye2f4Q+QRO8k7goiTA36kV5PSGfNHLHHidbWzt0mCOS7Q87Y5OdBbLghlG/QqRJgHeZ1NcU9RqsVS47V7qkdeXR44xuhgSvoGeOmd1Wqk2JNn7Bx2JXpLdxFUkwCYMAx7Q8e/56TzYsb4Wj0Mek442qC1hL9i61q+yscoYFdRBMaGBPmqylGceKJzajD1boWrUHMLcAbYzvdEqiFomJOZVAkd7VnNSdKPezowKNtyVpK6+i/kTWtu284zWEKneBmBjuM76mWOKfApvi5/8Ab8v74mmPrHF5ZYkoJ137vwXi+99yXOrVqsaircYJqu9fEQCPnqIW4qzPMlGbUeRyU0aKpjLi8ZcbFdCLosoBqxUMABbNwsREndECvLz6hxyOKdV+LPu+ieitJLo+OoyY+OTva2v/AFcKS3rzA4oretKmIN+26kljb6PUF1MKdRBUb+2mHUt5FG7snpHorTLRZcqw9XOHKpN+HPet7HUmvTo+E4isOejfhfFc+e3XJqVuj0+j3akVpXMegWnzWH1o/wAM30LdSBruiduYz4a/9a1dGm+J8jj1jrF8xe/Iqwxnprq6lgAAQpOpAMfiBWz00W+851rZKK5fR/kdtkYNcOOiBJQT1iNTJzEkCNZ7K2eGLx8BzLUyWXrB4t4MMD0bFmIgAgzB0IGvefl76yWnjF2zSeunNOCrfyf5G+2jIdQYjzg7q3as5FKhXgdpXLbiN26D2HhXPPEmbwytciQ3MRKkGd+/sjh3VzKNM6ePYq7nTulsVhp4IY8WaomqaOnTSuLI5zffrqe9f6DVbTfFROs+C/73lpZq9Y8Icdi7UbD3A68N44Mp3qfNXj9I6fPLLDLhV0qatL7nTps3VOx02rymu4hchCqsgkLMmNRJPCa8+Wm1uZqMocKtXuvydGXWcaoRWq+lbPMoUrVSBRgdo3rKBEyFRMZlkiTJ499TPHhm+J2aY9VqcceGNV5r/s4Yq69xzceJgLoIECpqEY8MSssuXJLiyV8jSKrYoVYNbbZ0ukqroVzATlaVZWjjqoqk+LZx5pm+nlCM3x8mq+34G7/g1x7ii7ibS2U0XILhhN/VUr7I7ySd5mTV+spNxi7fodXFjbVzVL1/A6Y51Z2KCF3L4gAB8gquNNRSZxZpKU3KPIThq0oysbsThOvdfoukZ0yo2fL0ZKG2xy7nkHjurwdbpM7zSlCNp8t0q2o+46H6Z02PSY8OTJwODdrhb4ve4lult9zTwd2uW2NpLS21ygJoD7IyRJliWMmq6XS6jroynDhS9PyzTpLpnRvRZcWPI5yn5Py72kqSQ5Ka92j4Sys+ejfhfFc+e3XFquaPW6O5S+RWdcp6RaXNcfWj/DN9C3UkCTCidvYv4bEfWtXVpFeVehwdIusD9Syjs1Vto5iHmIjepAMiNN4rgy9L5Iu1BVbrnexyLSLhTcnuIMTZMhbSB2ZgqjQSTXsaPULPgWWSrnfyOXqX13VpnS5gcXZytew6ohYAkMh3mB7FjW0cmKbqLNMujlCLk7/Ycr1vD27aG5mLsC0LlUKskCSQZOlV3bb2SXezJQXDGlKUpd0fWl3O2zntG1YW0L1sZhDSrAZlZACRIG45hwrKc3GMnJclZ2abRrNqMWGMmuKVPk68eWz8vuIDjn6Dpj4PEZhbznpiOk6PNkjQTOpNeb7WqukfYP8A01p3k6rjyetR4bq+ff6Ff86JHhOGI4oT/wCVdGevda70fN6SLg8kG7ptfTYg+yNpPhrou28uYAgZhI6wIOniNYQm4O0deTGpx4WPv5e4r2tr4h+9W/teQ5vYcXmdLXOJjF9j0Q8Sn71Q9VN86JWixrlZ19UzHRH5qPeH71R7RIl6SD23MDnKxg4WfiH71T7TMp7Bi8zcc5uN7LPxD96ntMx/t+HzN050scNwsj/AfvVD1E2StFjXKzU85+N7LPxD96ntMyPYMXmHqnY72tn4h+9T2iZPsOLzD1T8b7Wx8Q/ep7RMew4vM6HnVx5EfmY94fvVHXyLPR42q3NPVRxvtbHxD96re0zK+w4vMwec/G9lj4h+9U+1ZCP9vw+ZlOdHHDcLI/wH71Q9TNhaDEuVg/OljjvFk/4D96i1M0S9DifOzX1Tsb2WfiH71PaZkewYfMZeUnKe/juj6YIOjnLkUj2UTOp9qKynkc+ZvhwRxXwjJVDYs/mwPrV/hj9C3UkHDBft7F/DYj61q6tJ8Veh5/SX/jv1LM2fdddMiXEJnI26d0iNVPCePfAryn0XqIzfZcb72/xszkxapUtrOViVZXEBlbMOIBB0317eg0zw6dYsnny82cM80ut6yGwv2nj71xclzLEg9VQJy7tx3a10Y8eKLuNmmbU6iceGbVeS/wCxPew3Soptubd0IbbyuZShZjKkGVMGDpu001mr2btWuZ0afNFQS3Ukc8XhFWwLKMzGGLuwiWcKNBJgAKPlqmXHPNjmtk2qRrh1uPT6rDlSbUHb8+XL5CPEYFijKtq0isqrMszKFbP1WJkZm1IjsFeI+jdS9ko/V/g+xj/qbRRqcpTdW+yknardX3Ll9SvedERicMOxD9KvS1MODhj4I+W0OXrXln4yb+u5Xdch6IUAUAUAUAUAUAUA/wCF2GWSdCTJB60xAyZY6u+ZnhU0BkvplYrIMGJG4xUA50AUAUAUAUAUAUAUBaHNfYZsK5USOmP0LdSCJcssU9vaeMa27I3hN4SpKmOmeRIqVJp2mUlCMlUlfqN35QYv3Vf/AJr+mr9bk/U/qZ+zYf0L6I2/KLGe6sR/Nf01HWz/AFP6k+z4f0L6IyvKHGe68R/Nf0062f6n9R7Pi/QvojLcocZ7rxHlu3B/qp1s/F/Uez4v0L6I1/KTGe68R/OuemnWz/U/qT7Pi/QvojH5Q4v3ViP5r+mp67J+p/Ur7Nh/RH6I43No3brq1649zLuLsWIG+BJqspyk/edmkccIKopL02LC9RDaHbb8/wDWqFw9RDaHbb849NAHqIbQ7bfnHpoA9RHaHbb849NAHqI7Q7bfnHpoDHqI7Q7bfnHpoA9RHaHbb849NAHqI7Q7U849NAdk5nNqBcouAKd6h4HmmKA4+oltDtTzj00AeoltDtTzj00Bj1EtofwecemgD1EtofwecemgD1EtofwecemgD1E9ofwecemgD1E9ofwecemgD1E9ofwecemgFGF5i8cxGa5aQdu+PIDQF1ciuR9nZ2FXDr1zJZ3I1Z2iTHAQAPJQHmvnS2a1jamKVgRmuvcXsK3WNwR26MPLPZUkEUoSFAPXJ3DB20YhwGAgwYZSsjvE/JRECjb+z1tIC7MzxlXMesdSZPcJ+apYRHagkKAceT+y3xWIt2LYJZzGnAHeT3CiIZ658KftqCQ8KftoA8KftoA8KftoA8KftoA8KftoA8KftoA8KftoDIv3O2gNfCn7aAPCn7aAPCn7aAPCn7aAPCn7aAPCn7aAPCX7aAPCn7aA2XFuONAOOGxGZZOhoBi5a8jcLtK1lxCwy+wuLAde6TvHd3ndU2QVVd5jEk5ceoHCcO/+5Qk09Qwe70/y7/7lQDPqGD/uC/5d/wDcoAPMaD/9gv8Al3/3KAx6hg/7gn+Xf/cqQYbmOUCfD0/y7/7lATjkPyCw2z8z22Ny6whnOkDfCqN27jJ74oCW9HUAOjoA6OgDo6AOjoA6OgDo6AOjoDcCgNSlAY6OgDo6AOjoA6OgDo6AOjoA6OgDo6AU4ddPLQGuMJYxwFAJuhoA6GgNksDjQGXsDhQGnQ0Bpes6UBzwylT89AOi26A26Gpoiw6ClCw6ClCw6CoFmegqaFh4PQWHg9BYeD0Fh4PQWHg9BYeD0Fh4PQWHg9BYeD0Fh4PQWavaioJNclAdbS6UBrcTU0BrkoAyUBnJQBkoDGSgMPb0oDkLVALVWgN4qSAAqGDJWgoIqQEUARQUEUARQBQBQBFAEUBioLIIoGZipKmlwVARrloSbIKA/9k="/>
          <p:cNvSpPr>
            <a:spLocks noChangeAspect="1" noChangeArrowheads="1"/>
          </p:cNvSpPr>
          <p:nvPr/>
        </p:nvSpPr>
        <p:spPr bwMode="auto">
          <a:xfrm>
            <a:off x="304800" y="-933450"/>
            <a:ext cx="3324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 name="Title 1"/>
          <p:cNvSpPr>
            <a:spLocks noGrp="1"/>
          </p:cNvSpPr>
          <p:nvPr>
            <p:ph type="ctrTitle"/>
          </p:nvPr>
        </p:nvSpPr>
        <p:spPr>
          <a:xfrm>
            <a:off x="1143000" y="895350"/>
            <a:ext cx="7772400" cy="1102519"/>
          </a:xfrm>
        </p:spPr>
        <p:txBody>
          <a:bodyPr>
            <a:normAutofit fontScale="90000"/>
          </a:bodyPr>
          <a:lstStyle/>
          <a:p>
            <a:r>
              <a:rPr lang="en-US" sz="3600" b="1" dirty="0" smtClean="0"/>
              <a:t>Now Easy &amp; So Affordable</a:t>
            </a:r>
            <a:br>
              <a:rPr lang="en-US" sz="3600" b="1" dirty="0" smtClean="0"/>
            </a:br>
            <a:r>
              <a:rPr lang="en-US" b="1" dirty="0"/>
              <a:t/>
            </a:r>
            <a:br>
              <a:rPr lang="en-US" b="1" dirty="0"/>
            </a:br>
            <a:endParaRPr lang="en-US" sz="2000" b="1" dirty="0"/>
          </a:p>
        </p:txBody>
      </p:sp>
      <p:sp>
        <p:nvSpPr>
          <p:cNvPr id="29" name="TextBox 28"/>
          <p:cNvSpPr txBox="1"/>
          <p:nvPr/>
        </p:nvSpPr>
        <p:spPr>
          <a:xfrm>
            <a:off x="2133600" y="3486150"/>
            <a:ext cx="1828800" cy="400110"/>
          </a:xfrm>
          <a:prstGeom prst="rect">
            <a:avLst/>
          </a:prstGeom>
          <a:noFill/>
        </p:spPr>
        <p:txBody>
          <a:bodyPr wrap="square" rtlCol="0">
            <a:spAutoFit/>
          </a:bodyPr>
          <a:lstStyle/>
          <a:p>
            <a:r>
              <a:rPr lang="en-US" sz="2000" b="1" dirty="0" smtClean="0"/>
              <a:t>Power Director</a:t>
            </a:r>
            <a:endParaRPr lang="en-US" sz="2000" b="1" dirty="0"/>
          </a:p>
        </p:txBody>
      </p:sp>
      <p:sp>
        <p:nvSpPr>
          <p:cNvPr id="23" name="TextBox 22"/>
          <p:cNvSpPr txBox="1"/>
          <p:nvPr/>
        </p:nvSpPr>
        <p:spPr>
          <a:xfrm>
            <a:off x="5029200" y="3486150"/>
            <a:ext cx="1219200" cy="400110"/>
          </a:xfrm>
          <a:prstGeom prst="rect">
            <a:avLst/>
          </a:prstGeom>
          <a:noFill/>
        </p:spPr>
        <p:txBody>
          <a:bodyPr wrap="square" rtlCol="0">
            <a:spAutoFit/>
          </a:bodyPr>
          <a:lstStyle/>
          <a:p>
            <a:r>
              <a:rPr lang="en-US" sz="2000" b="1" dirty="0" err="1" smtClean="0"/>
              <a:t>Facebook</a:t>
            </a:r>
            <a:r>
              <a:rPr lang="en-US" sz="2000" b="1" dirty="0" smtClean="0"/>
              <a:t>  </a:t>
            </a:r>
            <a:endParaRPr lang="en-US" sz="2000" b="1" dirty="0"/>
          </a:p>
        </p:txBody>
      </p:sp>
      <p:pic>
        <p:nvPicPr>
          <p:cNvPr id="24" name="Picture 4" descr="Image result for android logo"/>
          <p:cNvPicPr>
            <a:picLocks noChangeAspect="1" noChangeArrowheads="1"/>
          </p:cNvPicPr>
          <p:nvPr/>
        </p:nvPicPr>
        <p:blipFill>
          <a:blip r:embed="rId2" cstate="print"/>
          <a:srcRect/>
          <a:stretch>
            <a:fillRect/>
          </a:stretch>
        </p:blipFill>
        <p:spPr bwMode="auto">
          <a:xfrm>
            <a:off x="1524000" y="895350"/>
            <a:ext cx="1314450" cy="1225234"/>
          </a:xfrm>
          <a:prstGeom prst="rect">
            <a:avLst/>
          </a:prstGeom>
          <a:noFill/>
        </p:spPr>
      </p:pic>
      <p:pic>
        <p:nvPicPr>
          <p:cNvPr id="54274" name="Picture 2" descr="Cover art"/>
          <p:cNvPicPr>
            <a:picLocks noChangeAspect="1" noChangeArrowheads="1"/>
          </p:cNvPicPr>
          <p:nvPr/>
        </p:nvPicPr>
        <p:blipFill>
          <a:blip r:embed="rId3" cstate="print"/>
          <a:srcRect/>
          <a:stretch>
            <a:fillRect/>
          </a:stretch>
        </p:blipFill>
        <p:spPr bwMode="auto">
          <a:xfrm>
            <a:off x="2590800" y="2495550"/>
            <a:ext cx="876300" cy="876300"/>
          </a:xfrm>
          <a:prstGeom prst="rect">
            <a:avLst/>
          </a:prstGeom>
          <a:ln>
            <a:noFill/>
          </a:ln>
          <a:effectLst>
            <a:outerShdw blurRad="292100" dist="139700" dir="2700000" algn="tl" rotWithShape="0">
              <a:srgbClr val="333333">
                <a:alpha val="65000"/>
              </a:srgbClr>
            </a:outerShdw>
          </a:effectLst>
        </p:spPr>
      </p:pic>
      <p:pic>
        <p:nvPicPr>
          <p:cNvPr id="54278" name="Picture 6" descr="Cover art"/>
          <p:cNvPicPr>
            <a:picLocks noChangeAspect="1" noChangeArrowheads="1"/>
          </p:cNvPicPr>
          <p:nvPr/>
        </p:nvPicPr>
        <p:blipFill>
          <a:blip r:embed="rId4" cstate="print"/>
          <a:srcRect/>
          <a:stretch>
            <a:fillRect/>
          </a:stretch>
        </p:blipFill>
        <p:spPr bwMode="auto">
          <a:xfrm>
            <a:off x="5105400" y="2495550"/>
            <a:ext cx="914400" cy="914400"/>
          </a:xfrm>
          <a:prstGeom prst="rect">
            <a:avLst/>
          </a:prstGeom>
          <a:ln>
            <a:noFill/>
          </a:ln>
          <a:effectLst>
            <a:outerShdw blurRad="292100" dist="139700" dir="2700000" algn="tl" rotWithShape="0">
              <a:srgbClr val="333333">
                <a:alpha val="65000"/>
              </a:srgbClr>
            </a:outerShdw>
          </a:effectLst>
        </p:spPr>
      </p:pic>
      <p:pic>
        <p:nvPicPr>
          <p:cNvPr id="15" name="Picture 1"/>
          <p:cNvPicPr>
            <a:picLocks noChangeAspect="1" noChangeArrowheads="1"/>
          </p:cNvPicPr>
          <p:nvPr/>
        </p:nvPicPr>
        <p:blipFill>
          <a:blip r:embed="rId5" cstate="print"/>
          <a:srcRect l="22840" t="35417" r="66033" b="44791"/>
          <a:stretch>
            <a:fillRect/>
          </a:stretch>
        </p:blipFill>
        <p:spPr bwMode="auto">
          <a:xfrm>
            <a:off x="3352800" y="1428750"/>
            <a:ext cx="838200" cy="838200"/>
          </a:xfrm>
          <a:prstGeom prst="rect">
            <a:avLst/>
          </a:prstGeom>
          <a:noFill/>
          <a:ln w="9525">
            <a:noFill/>
            <a:miter lim="800000"/>
            <a:headEnd/>
            <a:tailEnd/>
          </a:ln>
        </p:spPr>
      </p:pic>
      <p:sp>
        <p:nvSpPr>
          <p:cNvPr id="16" name="TextBox 15"/>
          <p:cNvSpPr txBox="1"/>
          <p:nvPr/>
        </p:nvSpPr>
        <p:spPr>
          <a:xfrm>
            <a:off x="4267200" y="1482864"/>
            <a:ext cx="3505200" cy="707886"/>
          </a:xfrm>
          <a:prstGeom prst="rect">
            <a:avLst/>
          </a:prstGeom>
          <a:noFill/>
        </p:spPr>
        <p:txBody>
          <a:bodyPr wrap="square" rtlCol="0">
            <a:spAutoFit/>
          </a:bodyPr>
          <a:lstStyle/>
          <a:p>
            <a:r>
              <a:rPr lang="en-US" sz="2000" b="1" dirty="0" smtClean="0"/>
              <a:t>Coming Soon &amp;  Interesting Lesson</a:t>
            </a:r>
            <a:endParaRPr lang="en-US" sz="20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0200" y="1517630"/>
            <a:ext cx="5638800" cy="646331"/>
          </a:xfrm>
          <a:prstGeom prst="rect">
            <a:avLst/>
          </a:prstGeom>
          <a:noFill/>
        </p:spPr>
        <p:txBody>
          <a:bodyPr wrap="square" rtlCol="0">
            <a:spAutoFit/>
          </a:bodyPr>
          <a:lstStyle/>
          <a:p>
            <a:endParaRPr lang="en-US" dirty="0" smtClean="0"/>
          </a:p>
          <a:p>
            <a:endParaRPr lang="en-US" dirty="0"/>
          </a:p>
        </p:txBody>
      </p:sp>
      <p:sp>
        <p:nvSpPr>
          <p:cNvPr id="5" name="Title 1"/>
          <p:cNvSpPr>
            <a:spLocks noGrp="1"/>
          </p:cNvSpPr>
          <p:nvPr>
            <p:ph type="ctrTitle"/>
          </p:nvPr>
        </p:nvSpPr>
        <p:spPr>
          <a:xfrm>
            <a:off x="762000" y="250031"/>
            <a:ext cx="7772400" cy="1102519"/>
          </a:xfrm>
        </p:spPr>
        <p:txBody>
          <a:bodyPr>
            <a:normAutofit/>
          </a:bodyPr>
          <a:lstStyle/>
          <a:p>
            <a:r>
              <a:rPr lang="en-US" sz="3100" b="1" dirty="0" smtClean="0"/>
              <a:t>Steps to </a:t>
            </a:r>
            <a:r>
              <a:rPr lang="en-US" sz="3100" b="1" dirty="0" smtClean="0"/>
              <a:t>Build Fans</a:t>
            </a:r>
            <a:endParaRPr lang="en-US" sz="2000" b="1" dirty="0"/>
          </a:p>
        </p:txBody>
      </p:sp>
      <p:pic>
        <p:nvPicPr>
          <p:cNvPr id="4" name="Picture 3" descr="youtube.png"/>
          <p:cNvPicPr>
            <a:picLocks noChangeAspect="1"/>
          </p:cNvPicPr>
          <p:nvPr/>
        </p:nvPicPr>
        <p:blipFill>
          <a:blip r:embed="rId2" cstate="print"/>
          <a:srcRect l="17308" t="14376" b="25242"/>
          <a:stretch>
            <a:fillRect/>
          </a:stretch>
        </p:blipFill>
        <p:spPr>
          <a:xfrm>
            <a:off x="1447800" y="1809750"/>
            <a:ext cx="2184400" cy="990600"/>
          </a:xfrm>
          <a:prstGeom prst="rect">
            <a:avLst/>
          </a:prstGeom>
        </p:spPr>
      </p:pic>
      <p:pic>
        <p:nvPicPr>
          <p:cNvPr id="9" name="IMG_0044.jpeg"/>
          <p:cNvPicPr/>
          <p:nvPr/>
        </p:nvPicPr>
        <p:blipFill>
          <a:blip r:embed="rId3" cstate="print">
            <a:extLst/>
          </a:blip>
          <a:srcRect/>
          <a:stretch>
            <a:fillRect/>
          </a:stretch>
        </p:blipFill>
        <p:spPr>
          <a:xfrm>
            <a:off x="3458926" y="1918608"/>
            <a:ext cx="1722674" cy="910663"/>
          </a:xfrm>
          <a:prstGeom prst="rect">
            <a:avLst/>
          </a:prstGeom>
          <a:ln w="12700">
            <a:miter lim="400000"/>
          </a:ln>
        </p:spPr>
      </p:pic>
      <p:sp>
        <p:nvSpPr>
          <p:cNvPr id="10" name="Shape 143"/>
          <p:cNvSpPr/>
          <p:nvPr/>
        </p:nvSpPr>
        <p:spPr>
          <a:xfrm>
            <a:off x="457200" y="285750"/>
            <a:ext cx="5334000" cy="1276350"/>
          </a:xfrm>
          <a:prstGeom prst="wedgeEllipseCallout">
            <a:avLst>
              <a:gd name="adj1" fmla="val -18558"/>
              <a:gd name="adj2" fmla="val 75545"/>
            </a:avLst>
          </a:prstGeom>
          <a:blipFill>
            <a:blip r:embed="rId4" cstate="print"/>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lvl1pPr>
              <a:defRPr sz="2400">
                <a:solidFill>
                  <a:srgbClr val="FFFFFF"/>
                </a:solidFill>
              </a:defRPr>
            </a:lvl1pPr>
          </a:lstStyle>
          <a:p>
            <a:pPr lvl="0">
              <a:defRPr sz="1800">
                <a:solidFill>
                  <a:srgbClr val="000000"/>
                </a:solidFill>
              </a:defRPr>
            </a:pPr>
            <a:r>
              <a:rPr lang="en-US" sz="1800" b="1" dirty="0" smtClean="0">
                <a:solidFill>
                  <a:schemeClr val="bg1"/>
                </a:solidFill>
                <a:latin typeface="Arial" pitchFamily="34" charset="0"/>
                <a:cs typeface="Arial" pitchFamily="34" charset="0"/>
              </a:rPr>
              <a:t>You must have</a:t>
            </a:r>
            <a:r>
              <a:rPr sz="1800" b="1" dirty="0" smtClean="0">
                <a:solidFill>
                  <a:schemeClr val="bg1"/>
                </a:solidFill>
                <a:latin typeface="Arial" pitchFamily="34" charset="0"/>
                <a:cs typeface="Arial" pitchFamily="34" charset="0"/>
              </a:rPr>
              <a:t> </a:t>
            </a:r>
            <a:r>
              <a:rPr sz="1800" b="1" dirty="0" smtClean="0">
                <a:solidFill>
                  <a:schemeClr val="bg1"/>
                </a:solidFill>
                <a:latin typeface="Arial" pitchFamily="34" charset="0"/>
                <a:cs typeface="Arial" pitchFamily="34" charset="0"/>
              </a:rPr>
              <a:t>a</a:t>
            </a:r>
            <a:r>
              <a:rPr lang="en-US" sz="1800" b="1" dirty="0" smtClean="0">
                <a:solidFill>
                  <a:schemeClr val="bg1"/>
                </a:solidFill>
                <a:latin typeface="Arial" pitchFamily="34" charset="0"/>
                <a:cs typeface="Arial" pitchFamily="34" charset="0"/>
              </a:rPr>
              <a:t>n OPTIMIZED YouTube channel and post  </a:t>
            </a:r>
            <a:r>
              <a:rPr lang="en-US" sz="1800" b="1" dirty="0" err="1" smtClean="0">
                <a:solidFill>
                  <a:schemeClr val="bg1"/>
                </a:solidFill>
                <a:latin typeface="Arial" pitchFamily="34" charset="0"/>
                <a:cs typeface="Arial" pitchFamily="34" charset="0"/>
              </a:rPr>
              <a:t>Podcastable</a:t>
            </a:r>
            <a:r>
              <a:rPr lang="en-US" sz="1800" b="1" dirty="0" smtClean="0">
                <a:solidFill>
                  <a:schemeClr val="bg1"/>
                </a:solidFill>
                <a:latin typeface="Arial" pitchFamily="34" charset="0"/>
                <a:cs typeface="Arial" pitchFamily="34" charset="0"/>
              </a:rPr>
              <a:t> videos regularly</a:t>
            </a:r>
            <a:endParaRPr sz="1800" b="1" dirty="0">
              <a:solidFill>
                <a:schemeClr val="bg1"/>
              </a:solidFill>
              <a:latin typeface="Arial" pitchFamily="34" charset="0"/>
              <a:cs typeface="Arial" pitchFamily="34" charset="0"/>
            </a:endParaRPr>
          </a:p>
        </p:txBody>
      </p:sp>
      <p:sp>
        <p:nvSpPr>
          <p:cNvPr id="12" name="Shape 145"/>
          <p:cNvSpPr/>
          <p:nvPr/>
        </p:nvSpPr>
        <p:spPr>
          <a:xfrm>
            <a:off x="228600" y="3409950"/>
            <a:ext cx="4419600" cy="1524000"/>
          </a:xfrm>
          <a:prstGeom prst="wedgeEllipseCallout">
            <a:avLst>
              <a:gd name="adj1" fmla="val 45972"/>
              <a:gd name="adj2" fmla="val -108716"/>
            </a:avLst>
          </a:prstGeom>
          <a:blipFill>
            <a:blip r:embed="rId4" cstate="print"/>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lvl1pPr>
              <a:defRPr sz="2400">
                <a:solidFill>
                  <a:srgbClr val="FFFFFF"/>
                </a:solidFill>
              </a:defRPr>
            </a:lvl1pPr>
          </a:lstStyle>
          <a:p>
            <a:pPr lvl="0">
              <a:defRPr sz="1800">
                <a:solidFill>
                  <a:srgbClr val="000000"/>
                </a:solidFill>
              </a:defRPr>
            </a:pPr>
            <a:r>
              <a:rPr lang="en-US" sz="1600" b="1" dirty="0" smtClean="0">
                <a:solidFill>
                  <a:srgbClr val="FFFFFF"/>
                </a:solidFill>
                <a:latin typeface="Arial" pitchFamily="34" charset="0"/>
                <a:cs typeface="Arial" pitchFamily="34" charset="0"/>
              </a:rPr>
              <a:t>With a </a:t>
            </a:r>
            <a:r>
              <a:rPr lang="en-US" sz="1600" b="1" dirty="0" err="1" smtClean="0">
                <a:solidFill>
                  <a:srgbClr val="FFFFFF"/>
                </a:solidFill>
                <a:latin typeface="Arial" pitchFamily="34" charset="0"/>
                <a:cs typeface="Arial" pitchFamily="34" charset="0"/>
              </a:rPr>
              <a:t>Wordpress</a:t>
            </a:r>
            <a:r>
              <a:rPr lang="en-US" sz="1600" b="1" dirty="0" smtClean="0">
                <a:solidFill>
                  <a:srgbClr val="FFFFFF"/>
                </a:solidFill>
                <a:latin typeface="Arial" pitchFamily="34" charset="0"/>
                <a:cs typeface="Arial" pitchFamily="34" charset="0"/>
              </a:rPr>
              <a:t> website, you can podcast audio or video repurposed from YouTube</a:t>
            </a:r>
            <a:endParaRPr sz="1600" b="1" dirty="0">
              <a:solidFill>
                <a:srgbClr val="FFFFFF"/>
              </a:solidFill>
              <a:latin typeface="Arial" pitchFamily="34" charset="0"/>
              <a:cs typeface="Arial" pitchFamily="34" charset="0"/>
            </a:endParaRPr>
          </a:p>
        </p:txBody>
      </p:sp>
      <p:pic>
        <p:nvPicPr>
          <p:cNvPr id="28674" name="Picture 2" descr="Image result for facebook live logo"/>
          <p:cNvPicPr>
            <a:picLocks noChangeAspect="1" noChangeArrowheads="1"/>
          </p:cNvPicPr>
          <p:nvPr/>
        </p:nvPicPr>
        <p:blipFill>
          <a:blip r:embed="rId5" cstate="print"/>
          <a:srcRect/>
          <a:stretch>
            <a:fillRect/>
          </a:stretch>
        </p:blipFill>
        <p:spPr bwMode="auto">
          <a:xfrm>
            <a:off x="5334000" y="2114550"/>
            <a:ext cx="1994169" cy="685800"/>
          </a:xfrm>
          <a:prstGeom prst="rect">
            <a:avLst/>
          </a:prstGeom>
          <a:noFill/>
        </p:spPr>
      </p:pic>
      <p:sp>
        <p:nvSpPr>
          <p:cNvPr id="11" name="Shape 144"/>
          <p:cNvSpPr/>
          <p:nvPr/>
        </p:nvSpPr>
        <p:spPr>
          <a:xfrm>
            <a:off x="4876800" y="3086100"/>
            <a:ext cx="4267200" cy="1695450"/>
          </a:xfrm>
          <a:prstGeom prst="wedgeEllipseCallout">
            <a:avLst>
              <a:gd name="adj1" fmla="val -30216"/>
              <a:gd name="adj2" fmla="val -75144"/>
            </a:avLst>
          </a:prstGeom>
          <a:blipFill>
            <a:blip r:embed="rId4" cstate="print"/>
          </a:blipFill>
          <a:ln w="12700">
            <a:miter lim="400000"/>
          </a:ln>
          <a:effectLst>
            <a:outerShdw blurRad="38100" dist="25400" dir="5400000" rotWithShape="0">
              <a:srgbClr val="000000">
                <a:alpha val="50000"/>
              </a:srgbClr>
            </a:outerShdw>
          </a:effectLst>
          <a:extLst>
            <a:ext uri="{C572A759-6A51-4108-AA02-DFA0A04FC94B}">
              <ma14:wrappingTextBoxFlag xmlns="" xmlns:ma14="http://schemas.microsoft.com/office/mac/drawingml/2011/main" val="1"/>
            </a:ext>
          </a:extLst>
        </p:spPr>
        <p:txBody>
          <a:bodyPr lIns="50800" tIns="50800" rIns="50800" bIns="50800" anchor="ctr"/>
          <a:lstStyle>
            <a:lvl1pPr>
              <a:defRPr sz="2400">
                <a:solidFill>
                  <a:srgbClr val="FFFFFF"/>
                </a:solidFill>
              </a:defRPr>
            </a:lvl1pPr>
          </a:lstStyle>
          <a:p>
            <a:pPr lvl="0">
              <a:defRPr sz="1800">
                <a:solidFill>
                  <a:srgbClr val="000000"/>
                </a:solidFill>
              </a:defRPr>
            </a:pPr>
            <a:r>
              <a:rPr sz="1600" b="1" dirty="0" smtClean="0">
                <a:solidFill>
                  <a:srgbClr val="FFFFFF"/>
                </a:solidFill>
                <a:latin typeface="Arial" pitchFamily="34" charset="0"/>
                <a:cs typeface="Arial" pitchFamily="34" charset="0"/>
              </a:rPr>
              <a:t>Build a FB </a:t>
            </a:r>
            <a:r>
              <a:rPr lang="en-US" sz="1600" b="1" dirty="0" smtClean="0">
                <a:solidFill>
                  <a:srgbClr val="FFFFFF"/>
                </a:solidFill>
                <a:latin typeface="Arial" pitchFamily="34" charset="0"/>
                <a:cs typeface="Arial" pitchFamily="34" charset="0"/>
              </a:rPr>
              <a:t>b</a:t>
            </a:r>
            <a:r>
              <a:rPr sz="1600" b="1" dirty="0" smtClean="0">
                <a:solidFill>
                  <a:srgbClr val="FFFFFF"/>
                </a:solidFill>
                <a:latin typeface="Arial" pitchFamily="34" charset="0"/>
                <a:cs typeface="Arial" pitchFamily="34" charset="0"/>
              </a:rPr>
              <a:t>usiness page</a:t>
            </a:r>
            <a:r>
              <a:rPr lang="en-US" sz="1600" b="1" dirty="0" smtClean="0">
                <a:solidFill>
                  <a:srgbClr val="FFFFFF"/>
                </a:solidFill>
                <a:latin typeface="Arial" pitchFamily="34" charset="0"/>
                <a:cs typeface="Arial" pitchFamily="34" charset="0"/>
              </a:rPr>
              <a:t> or group</a:t>
            </a:r>
            <a:r>
              <a:rPr sz="1600" b="1" dirty="0" smtClean="0">
                <a:solidFill>
                  <a:srgbClr val="FFFFFF"/>
                </a:solidFill>
                <a:latin typeface="Arial" pitchFamily="34" charset="0"/>
                <a:cs typeface="Arial" pitchFamily="34" charset="0"/>
              </a:rPr>
              <a:t>, </a:t>
            </a:r>
            <a:r>
              <a:rPr lang="en-US" sz="1600" b="1" dirty="0" smtClean="0">
                <a:solidFill>
                  <a:srgbClr val="FFFFFF"/>
                </a:solidFill>
                <a:latin typeface="Arial" pitchFamily="34" charset="0"/>
                <a:cs typeface="Arial" pitchFamily="34" charset="0"/>
              </a:rPr>
              <a:t>go live with killer </a:t>
            </a:r>
            <a:r>
              <a:rPr lang="en-US" sz="1600" b="1" dirty="0" smtClean="0">
                <a:solidFill>
                  <a:srgbClr val="FFFFFF"/>
                </a:solidFill>
                <a:latin typeface="Arial" pitchFamily="34" charset="0"/>
                <a:cs typeface="Arial" pitchFamily="34" charset="0"/>
              </a:rPr>
              <a:t>content –upload YouTube , </a:t>
            </a:r>
            <a:r>
              <a:rPr lang="en-US" sz="1600" b="1" dirty="0" err="1" smtClean="0">
                <a:solidFill>
                  <a:srgbClr val="FFFFFF"/>
                </a:solidFill>
                <a:latin typeface="Arial" pitchFamily="34" charset="0"/>
                <a:cs typeface="Arial" pitchFamily="34" charset="0"/>
              </a:rPr>
              <a:t>repupurpose</a:t>
            </a:r>
            <a:r>
              <a:rPr lang="en-US" sz="1600" b="1" dirty="0" smtClean="0">
                <a:solidFill>
                  <a:srgbClr val="FFFFFF"/>
                </a:solidFill>
                <a:latin typeface="Arial" pitchFamily="34" charset="0"/>
                <a:cs typeface="Arial" pitchFamily="34" charset="0"/>
              </a:rPr>
              <a:t> live videos as podcasts</a:t>
            </a:r>
            <a:endParaRPr sz="1600" b="1" dirty="0">
              <a:solidFill>
                <a:srgbClr val="FFFF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iterate type="lt">
                                    <p:tmPct val="0"/>
                                  </p:iterate>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advAuto="0"/>
      <p:bldP spid="12"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76400" y="590550"/>
            <a:ext cx="5638800" cy="523220"/>
          </a:xfrm>
          <a:prstGeom prst="rect">
            <a:avLst/>
          </a:prstGeom>
          <a:noFill/>
        </p:spPr>
        <p:txBody>
          <a:bodyPr wrap="square" rtlCol="0">
            <a:spAutoFit/>
          </a:bodyPr>
          <a:lstStyle/>
          <a:p>
            <a:pPr algn="ctr"/>
            <a:r>
              <a:rPr lang="en-US" sz="2800" b="1" dirty="0" smtClean="0">
                <a:solidFill>
                  <a:srgbClr val="FF0000"/>
                </a:solidFill>
              </a:rPr>
              <a:t>Why you should listen to me!</a:t>
            </a:r>
            <a:endParaRPr lang="en-US" sz="2800" b="1" dirty="0">
              <a:solidFill>
                <a:srgbClr val="FF0000"/>
              </a:solidFill>
            </a:endParaRPr>
          </a:p>
        </p:txBody>
      </p:sp>
      <p:sp>
        <p:nvSpPr>
          <p:cNvPr id="5" name="TextBox 4"/>
          <p:cNvSpPr txBox="1"/>
          <p:nvPr/>
        </p:nvSpPr>
        <p:spPr>
          <a:xfrm>
            <a:off x="1371600" y="1736050"/>
            <a:ext cx="3810000" cy="2677656"/>
          </a:xfrm>
          <a:prstGeom prst="rect">
            <a:avLst/>
          </a:prstGeom>
          <a:noFill/>
        </p:spPr>
        <p:txBody>
          <a:bodyPr wrap="square" rtlCol="0">
            <a:spAutoFit/>
          </a:bodyPr>
          <a:lstStyle/>
          <a:p>
            <a:r>
              <a:rPr lang="en-US" sz="1400" dirty="0" smtClean="0">
                <a:latin typeface="Arial" pitchFamily="34" charset="0"/>
                <a:cs typeface="Arial" pitchFamily="34" charset="0"/>
                <a:sym typeface="Helvetica"/>
              </a:rPr>
              <a:t>Composed music for TV and radio since 1979</a:t>
            </a:r>
            <a:br>
              <a:rPr lang="en-US" sz="1400" dirty="0" smtClean="0">
                <a:latin typeface="Arial" pitchFamily="34" charset="0"/>
                <a:cs typeface="Arial" pitchFamily="34" charset="0"/>
                <a:sym typeface="Helvetica"/>
              </a:rPr>
            </a:br>
            <a:r>
              <a:rPr lang="en-US" sz="1400" dirty="0" smtClean="0">
                <a:latin typeface="Arial" pitchFamily="34" charset="0"/>
                <a:cs typeface="Arial" pitchFamily="34" charset="0"/>
                <a:sym typeface="Helvetica"/>
              </a:rPr>
              <a:t>Got a gold record for </a:t>
            </a:r>
            <a:r>
              <a:rPr lang="en-US" sz="1400" dirty="0" err="1" smtClean="0">
                <a:latin typeface="Arial" pitchFamily="34" charset="0"/>
                <a:cs typeface="Arial" pitchFamily="34" charset="0"/>
                <a:sym typeface="Helvetica"/>
              </a:rPr>
              <a:t>PacMan</a:t>
            </a:r>
            <a:r>
              <a:rPr lang="en-US" sz="1400" dirty="0" smtClean="0">
                <a:latin typeface="Arial" pitchFamily="34" charset="0"/>
                <a:cs typeface="Arial" pitchFamily="34" charset="0"/>
                <a:sym typeface="Helvetica"/>
              </a:rPr>
              <a:t> Fever in 1982</a:t>
            </a:r>
            <a:br>
              <a:rPr lang="en-US" sz="1400" dirty="0" smtClean="0">
                <a:latin typeface="Arial" pitchFamily="34" charset="0"/>
                <a:cs typeface="Arial" pitchFamily="34" charset="0"/>
                <a:sym typeface="Helvetica"/>
              </a:rPr>
            </a:br>
            <a:r>
              <a:rPr lang="en-US" sz="1400" dirty="0" smtClean="0">
                <a:latin typeface="Arial" pitchFamily="34" charset="0"/>
                <a:cs typeface="Arial" pitchFamily="34" charset="0"/>
                <a:sym typeface="Helvetica"/>
              </a:rPr>
              <a:t>Played keyboards on hundred's of records and jingles with every Atlanta celebrity</a:t>
            </a:r>
            <a:br>
              <a:rPr lang="en-US" sz="1400" dirty="0" smtClean="0">
                <a:latin typeface="Arial" pitchFamily="34" charset="0"/>
                <a:cs typeface="Arial" pitchFamily="34" charset="0"/>
                <a:sym typeface="Helvetica"/>
              </a:rPr>
            </a:br>
            <a:r>
              <a:rPr lang="en-US" sz="1400" dirty="0" smtClean="0">
                <a:latin typeface="Arial" pitchFamily="34" charset="0"/>
                <a:cs typeface="Arial" pitchFamily="34" charset="0"/>
                <a:sym typeface="Helvetica"/>
              </a:rPr>
              <a:t>Known world wide as the audio video guy</a:t>
            </a:r>
            <a:br>
              <a:rPr lang="en-US" sz="1400" dirty="0" smtClean="0">
                <a:latin typeface="Arial" pitchFamily="34" charset="0"/>
                <a:cs typeface="Arial" pitchFamily="34" charset="0"/>
                <a:sym typeface="Helvetica"/>
              </a:rPr>
            </a:br>
            <a:r>
              <a:rPr lang="en-US" sz="1400" dirty="0" smtClean="0">
                <a:latin typeface="Arial" pitchFamily="34" charset="0"/>
                <a:cs typeface="Arial" pitchFamily="34" charset="0"/>
                <a:sym typeface="Helvetica"/>
              </a:rPr>
              <a:t>Pioneered the video sales letter in 2004</a:t>
            </a:r>
            <a:br>
              <a:rPr lang="en-US" sz="1400" dirty="0" smtClean="0">
                <a:latin typeface="Arial" pitchFamily="34" charset="0"/>
                <a:cs typeface="Arial" pitchFamily="34" charset="0"/>
                <a:sym typeface="Helvetica"/>
              </a:rPr>
            </a:br>
            <a:r>
              <a:rPr lang="en-US" sz="1400" dirty="0" smtClean="0">
                <a:latin typeface="Arial" pitchFamily="34" charset="0"/>
                <a:cs typeface="Arial" pitchFamily="34" charset="0"/>
                <a:sym typeface="Helvetica"/>
              </a:rPr>
              <a:t>Recorded the theme to Wreck It Ralph for Disney at home on my PC in 2012 over the internet</a:t>
            </a:r>
            <a:br>
              <a:rPr lang="en-US" sz="1400" dirty="0" smtClean="0">
                <a:latin typeface="Arial" pitchFamily="34" charset="0"/>
                <a:cs typeface="Arial" pitchFamily="34" charset="0"/>
                <a:sym typeface="Helvetica"/>
              </a:rPr>
            </a:br>
            <a:r>
              <a:rPr lang="en-US" sz="1400" dirty="0" smtClean="0">
                <a:latin typeface="Arial" pitchFamily="34" charset="0"/>
                <a:cs typeface="Arial" pitchFamily="34" charset="0"/>
                <a:sym typeface="Helvetica"/>
              </a:rPr>
              <a:t>Now work with business owners of all types to learn the power of video for the internet. All this experience lead me here to you today!</a:t>
            </a:r>
            <a:endParaRPr lang="en-US" sz="1400" dirty="0"/>
          </a:p>
        </p:txBody>
      </p:sp>
      <p:pic>
        <p:nvPicPr>
          <p:cNvPr id="6" name="IMG_0080.png"/>
          <p:cNvPicPr/>
          <p:nvPr/>
        </p:nvPicPr>
        <p:blipFill>
          <a:blip r:embed="rId2" cstate="print">
            <a:extLst/>
          </a:blip>
          <a:srcRect l="3437" t="11860"/>
          <a:stretch>
            <a:fillRect/>
          </a:stretch>
        </p:blipFill>
        <p:spPr>
          <a:xfrm>
            <a:off x="5181600" y="1077060"/>
            <a:ext cx="2417760" cy="1799490"/>
          </a:xfrm>
          <a:prstGeom prst="rect">
            <a:avLst/>
          </a:prstGeom>
          <a:ln w="3175">
            <a:miter lim="400000"/>
          </a:ln>
        </p:spPr>
      </p:pic>
      <p:sp>
        <p:nvSpPr>
          <p:cNvPr id="8" name="Right Arrow 7"/>
          <p:cNvSpPr/>
          <p:nvPr/>
        </p:nvSpPr>
        <p:spPr>
          <a:xfrm rot="7717105">
            <a:off x="6412159" y="1086888"/>
            <a:ext cx="12954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ikeold.PNG"/>
          <p:cNvPicPr>
            <a:picLocks noChangeAspect="1"/>
          </p:cNvPicPr>
          <p:nvPr/>
        </p:nvPicPr>
        <p:blipFill>
          <a:blip r:embed="rId3" cstate="print"/>
          <a:srcRect l="20988" t="6765" r="16047" b="15433"/>
          <a:stretch>
            <a:fillRect/>
          </a:stretch>
        </p:blipFill>
        <p:spPr>
          <a:xfrm>
            <a:off x="5105400" y="2952750"/>
            <a:ext cx="1981200" cy="1380837"/>
          </a:xfrm>
          <a:prstGeom prst="rect">
            <a:avLst/>
          </a:prstGeom>
        </p:spPr>
      </p:pic>
      <p:pic>
        <p:nvPicPr>
          <p:cNvPr id="7" name="Picture 6" descr="teactapedeck.jpg"/>
          <p:cNvPicPr>
            <a:picLocks noChangeAspect="1"/>
          </p:cNvPicPr>
          <p:nvPr/>
        </p:nvPicPr>
        <p:blipFill>
          <a:blip r:embed="rId4" cstate="print"/>
          <a:srcRect l="13477" t="2593" r="14583" b="8519"/>
          <a:stretch>
            <a:fillRect/>
          </a:stretch>
        </p:blipFill>
        <p:spPr>
          <a:xfrm>
            <a:off x="7200900" y="3105150"/>
            <a:ext cx="1485900" cy="1371600"/>
          </a:xfrm>
          <a:prstGeom prst="rect">
            <a:avLst/>
          </a:prstGeom>
        </p:spPr>
      </p:pic>
      <p:sp>
        <p:nvSpPr>
          <p:cNvPr id="9" name="Rectangle 8"/>
          <p:cNvSpPr/>
          <p:nvPr/>
        </p:nvSpPr>
        <p:spPr>
          <a:xfrm>
            <a:off x="1447800" y="1047750"/>
            <a:ext cx="3276600" cy="646331"/>
          </a:xfrm>
          <a:prstGeom prst="rect">
            <a:avLst/>
          </a:prstGeom>
        </p:spPr>
        <p:txBody>
          <a:bodyPr wrap="square">
            <a:spAutoFit/>
          </a:bodyPr>
          <a:lstStyle/>
          <a:p>
            <a:pPr algn="ctr"/>
            <a:r>
              <a:rPr lang="en-US" b="1" dirty="0" smtClean="0">
                <a:solidFill>
                  <a:srgbClr val="FF0000"/>
                </a:solidFill>
              </a:rPr>
              <a:t>Over forty years experience in audio &amp; video production!</a:t>
            </a:r>
            <a:endParaRPr lang="en-US" b="1" dirty="0">
              <a:solidFill>
                <a:srgbClr val="FF0000"/>
              </a:solidFill>
            </a:endParaRPr>
          </a:p>
        </p:txBody>
      </p:sp>
      <p:sp>
        <p:nvSpPr>
          <p:cNvPr id="11" name="Rectangle 10"/>
          <p:cNvSpPr/>
          <p:nvPr/>
        </p:nvSpPr>
        <p:spPr>
          <a:xfrm>
            <a:off x="5181600" y="4019550"/>
            <a:ext cx="1905000" cy="261610"/>
          </a:xfrm>
          <a:prstGeom prst="rect">
            <a:avLst/>
          </a:prstGeom>
        </p:spPr>
        <p:txBody>
          <a:bodyPr wrap="square">
            <a:spAutoFit/>
          </a:bodyPr>
          <a:lstStyle/>
          <a:p>
            <a:pPr algn="ctr"/>
            <a:r>
              <a:rPr lang="en-US" sz="1100" b="1" dirty="0" smtClean="0">
                <a:solidFill>
                  <a:schemeClr val="bg1"/>
                </a:solidFill>
                <a:effectLst>
                  <a:outerShdw blurRad="38100" dist="38100" dir="2700000" algn="tl">
                    <a:srgbClr val="000000">
                      <a:alpha val="43137"/>
                    </a:srgbClr>
                  </a:outerShdw>
                </a:effectLst>
              </a:rPr>
              <a:t>Working for Ted Turner 1980</a:t>
            </a:r>
            <a:endParaRPr lang="en-US" sz="1100" b="1" dirty="0">
              <a:solidFill>
                <a:schemeClr val="bg1"/>
              </a:solidFill>
              <a:effectLst>
                <a:outerShdw blurRad="38100" dist="38100" dir="2700000" algn="tl">
                  <a:srgbClr val="000000">
                    <a:alpha val="43137"/>
                  </a:srgbClr>
                </a:outerShdw>
              </a:effectLst>
            </a:endParaRPr>
          </a:p>
        </p:txBody>
      </p:sp>
      <p:sp>
        <p:nvSpPr>
          <p:cNvPr id="12" name="Rectangle 11"/>
          <p:cNvSpPr/>
          <p:nvPr/>
        </p:nvSpPr>
        <p:spPr>
          <a:xfrm>
            <a:off x="7162800" y="4095750"/>
            <a:ext cx="1676400" cy="430887"/>
          </a:xfrm>
          <a:prstGeom prst="rect">
            <a:avLst/>
          </a:prstGeom>
        </p:spPr>
        <p:txBody>
          <a:bodyPr wrap="square">
            <a:spAutoFit/>
          </a:bodyPr>
          <a:lstStyle/>
          <a:p>
            <a:pPr algn="ctr"/>
            <a:r>
              <a:rPr lang="en-US" sz="1100" b="1" dirty="0" smtClean="0">
                <a:solidFill>
                  <a:schemeClr val="bg1"/>
                </a:solidFill>
                <a:effectLst>
                  <a:outerShdw blurRad="38100" dist="38100" dir="2700000" algn="tl">
                    <a:srgbClr val="000000">
                      <a:alpha val="43137"/>
                    </a:srgbClr>
                  </a:outerShdw>
                </a:effectLst>
              </a:rPr>
              <a:t>My first tape recorder 1976</a:t>
            </a:r>
            <a:endParaRPr lang="en-US" sz="1100" b="1"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4" descr="Image result for ip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6" name="AutoShape 8" descr="Image result for ip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0" name="AutoShape 12" descr="Image result for ip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2" name="AutoShape 14" descr="Image result for ipa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4" name="AutoShape 16" descr="data:image/jpeg;base64,/9j/4AAQSkZJRgABAQAAAQABAAD/2wCEAAkGBxMSEhUTEhMVFRUXFx8XFRgXGBkYFxcWFxcaFxgXGBcZHiggGB0lGxgYIzMhJSkrLi4uGB8zODMtNygtLisBCgoKDg0OGhAQGi0lICUtLS0tLS0tLS0tLy0tLS0tLS0tLS0vLy0tLS0tLS0tLS0tLS0tLS0tLS0tLS0tLS0tLf/AABEIAO4A1AMBEQACEQEDEQH/xAAcAAABBAMBAAAAAAAAAAAAAAAABAUGBwECAwj/xABQEAACAQIDAwYFDwkGBgMAAAABAhEAAwQSIQUxQQYHEyJRYRRxgZHRFyQyUlRyc5KhsbKzwdLwFiMzNDVCYpPhY3SClMLTFSVTVaLxQ0XD/8QAGgEBAAMBAQEAAAAAAAAAAAAAAAECAwQFBv/EADkRAAICAQICBwcEAQQBBQAAAAABAhEDBCESMQUTMkFRYXEUIjOBkbHRUqHB8PEGFSPhNEJTcpKi/9oADAMBAAIRAxEAPwC8aAKAKAKAKAKAZOWm2/AsFfxIALW0lQdxY6LPlIoDyrtPllj77l7mLvSTuV2VR3BVMAUAmXlJjBuxV/8Amv6aA3HKrHe68R/Nf00Bn8q8d7sxH81/TQB+VeO92Yj+a/poA/KvHe7MR/Nf00AflXjvdmI/mv6aAPyrx3uzEfzX9NASTkLyrxDYg2r+IuuLg6ma45h11ga6SJ+SgLC8If27/Hb00AeEP7d/jt6aAPCH9u/x29NAHhD+3f47emgDwh/bv8dvTQB4Q/t3+O3poA8If27/AB29NAHhD+3f47emgMG83t3+O3poAS8wMrcuKe0XHHzGgJtyZ5UTZIxDS6NlzbiywCCY0nWO+JoCX0AUAUAUAUAUBC+eMf8AKMV71fprQHlCgCgCgCgCgCgCgCgOli8UZXUwykMD2EGQfPQFx7PxK30tYgE6roAxgE6MCNxIIIoBdnoAz0AZ6AM9AGegDPQBnoAz0AZ6AX7MWVb33+lalAt+oAUAUAUAUAUBDeeD9kYv3g+mtAeTqA74K0rMAxgcSNY7441aKt0Q3Q4XcBZAOV2Y6QMsAzOaSTpEDgZny1p1SK8Rw8EXv89T1SHEZXCprIbdpBjXv03U6pDiZjwRe+nVIcQeCL3+enVIcQeCr2Hz06pDiDwVe/z06pDiJ5yBu2QpsG60nrgZD1dFzgGet1j3bieNVeOiVIlDIJ0mOFRwoWGUU4ULDKKcKFmMoqOFE2ZyinChZjKKcKIs7W7VsxLka69WYE6nfrpThJs02gltCBbcuvaVya9kSaq1QEvSVBI97BMo3v8A/StSQW5UEhQBQBQBQBQEN54P2Pi/eL9NaA8nUApwHsvIavj7RWXIcAtdJmEUBnLQBloDGWgArQBFAKMDijaurdH7rTA4jcR5QSKNWSWbbvBgGUggiQe47vk+esixkvQBmoAz0AZ6AM348f8A6oDGegOOJubqzmWRw6SqEki5NGbbe/8A9K1JBcFQSFAFAFAFAFAQ3nh/Y+L96v1i0B5OoBXsxZfyGtMfaKy5DqLddJmTvmu5L2sb0ue2jsGhekJyhQqkmBvJLfJw1rztZPL1ix43W1/uVdt0iX7a5vrFu284e0BkkvbkFZMDXTWdY1rjll1WJ25WislOO7KSAPHfxr3mjQ1umAT3VBJ6Nw/IDZtpETwSy5CAlriu7sdASW1kkkaCN+giuRznezN4qFb2QXng5LYTDWMPfw1lbLNdNp1TMEIys0lW3MCu+BvMzArXFKT2ZSaXcVgrkNmnrTOoB1mZIOlbGRZHNKbd5mt3xmFi2zhSSM3WUIDHexHkFY5bStGuKPFJRLEwFnB3Drh7YBMbm3iJ7+Pk0rx56zNGfLY7NRgx4ai3uyF7fw6WcTdtpORW6uu4ESBPGJ+SvYi7SZwsb89SCT7MOGt4a29yz0ty5nOpgDI2WN+gjXd21lJuyUjfGeC3bF0pYFq4i55UyN4ETOsjtHGkZOyWiKZ61KifF3N1Z5CUJ+krMsSrkkZtP8IforUkFx1BIUAUAUAUAUBDOeH9j4v3q/WLQHk+gFuyP0g8RrXD20Un2R+yiuujGyWchOUgwPSHNkJM5spZYIVSDExqo89eZrcGd5I5MPhX9spNztSiP21+cZLqnNeZpSAotuofWRvUDfxriel1mSSU1S791/DKPrZcyq1SAK99nTZi6kggcRpUCz0Da5ztmNbtO99rThB1WsXnyscpILIpVtxGh48DXN1UrNeJEI51+WGFxtmzZwztdK3TduP0b21BylAoW4AZ63/j31pig47srJorbLpPf82/7PPWpQlPNrtqzg8YXxBItXLL2SwGbIXZGViBqQCnAHeDVJxbWxeEuF2WhYx2z7dwscTu/sb08NIK6bu076yyRU4cNFcilknxNkU27tBb2Ju3UEKzSs9kQJHiFWjGlRZiAPViB5wWLsNatrdZ1NvNEDQh2nsPirKUG2WTNr+Nw627gtO7M6hdRoBI/hHZSMHYbGLNWpUTY65u8tY5O4tESdJWZYmPItpsv8IfoJUkF0VBIUAUAUAUAUBDOeH9j4v3q/WLQHk+gFmyf0nkNa4e2imTsj3nrsOc62sSymUYqe4xUNWTZ0fF3GBBdoO8ZiQfGCacKHExORU0LNctRRNne1irijKruB2Akd/DxmoolSOWIuMxlySd2u/ThSibOYoDEUJJfsvady5a1djHVaW3+mRVHEmzsz1AAvQG1vEFfYkg9x8n2mlEmbmJZozMTG6STG70DzUoWc89AI9pPu8tY5e4tERdJWRYnPIQzYf4U/QSpBdlQAoAoAoAoAoCGc8X7HxfvV+sWgPJ9ALdkj855D81a4e2imTsjwa7aOayS8lOSXhlu7ea90Vu2wTROkZmIBgDMoAgjXvrHJk4HRpCHErHu5zbjoWu2sXmI0CvayAsBMFhcMTprBqsMzbpImcIxVt16kEVpAPbXSYmTSiLJJyU5C4zH2umQW7Vo+wNwtmcTlzBVUws8SZgEgEVyvPvyOhYvMZdt7Gv4O+bGIQK+UMpUyjodMykgHeIggEdlXx5OMrNcIhdROkx3/0rQqpDhye2M2LvdEpjql2MFoVSAYA3mWFZ5JSjG4q34Wl+7JbJzsbm+KvD4gqrQJNlozTC/vDeTHlrnhl1En72NJf/ACT/AGEZb77DTtTBtYvXLLGWRoMbjGoI8hny1unas0ezEhuVIHbAbHNyyLxZgDeWyqBJa5miWtSwzlSdRoAAetpFZSyU6JSFG0OT/RJiG6YMLFwW5ygJcLfuo2YzcX95ACBG+kclug0hhz1qQIdpv7Hy/ZWObuLxEPSViWLA5vTOHf4U/QSpBeFQAoAoAoAoAoCGc8X7HxfvV+sWgPJ9ALdk/pPIa1wdtGeXssfharvo47LG5tr1sYPE2mbrm6GVeMZFg6cJUjyVx6le8jqwu0Si9iUXCEZoYNmaRuGusnTcBXDm1E8CUoc20uV8y+TTPURcFXjvtyKT6LQRO7Xx91e20cXEYZYqAXVza8p8NewVi30y27lhEt3LZYK021W2WIPskO+QIEmSDoPLarY9BbkG51uUVjGYq2uHYXBZRs7qQVLXChyBho0BNSCRLHWujTrdsxzvZIhrL2T2jhoOMT466qOayXc0/wCvMA2Uth7iqdJzF7Z0njCk/wCGuHXrJ1aeNraSbvk1va8r8e46tNJW0/AtoYW8UKA53zKwDEgAIwfeSd5Anu3A8eLTa/BkzuHC4NJ7Pm9ua8UdGbFk4LtPlyVFV8r8Qr43EFGzL0kSO1QFPmII8leniXuI5pv3mNGatCtlkcjL3rS2BwLA93XY6+Qg+Wo6ji3ODPl4ZtHblRfAwt2dJWB3kkQKez8O5GHLxTSKxDVJ6NjftZ/Y+X7K583caQG/pKxLlkc2xnDP8MfoJUgvOoAUAUAUAUAUBDOeL9j4v3q/WLQHk+gF2x/0g8R+atcHbRnl7LJF+PxwrvOM6WbwUyVnSNCVOscRrw3Ue5K2OlzFqywEIPbnduM7jRKiG7/yaAVczbCPH5DGvCoolM1QINLloMd8kkGIqjRdSRycCTlGUToJ3eU0oWaMZ8f4/rQgxHHjvB75pRFi27tAlYAdSdJ6VzxEypPk8tU6tXdfsadY6r+TXZra5O3cB27oFS0QpC0GoovZ1w+IymSCeESR4t1RQtGcTfDRoR42Lb92/dSibXccp8Xn8dKHENu129j5fsrnz9xtifMbs9YGpZvNgfWr/DH6FupILxxOIS2pe46oiiWZiFUDtJOgqCRjblxs33bhz4rgI84qaZFmPy52b7ssfHFKYtAeXWzfdtj44pTFox+Xmzfdtj44pTFoTYrnJ2XbIBxamdeoty4PKbakA9xpTFoifOTy72fi9m4mxh7+e6yjKpt3VmHUkAugExwmlMWjzqwI36VBIs2R+kHiNa4e2jPL2WSCNB+PxvruOMW7N2PfxBIsWmuZfZRAAndJJA7dK5tRrMGnrrZJXyNceKeTsqxXiOSuNtqXbDOFUSTKNAG8wrE/JWGPpbRzkoxyK36/yi8tLlStxGu21emmcsonSako9h/w/IvHXUDphLjKwlGlVkcDDEGCO0dlZPNBd5osU33DZtjYWJwpUYiy1rNJUmCDG+GUkSNNO+pjKMuTIlGUeY1sKtRWzezbLGFBLcI3+OqTyRxx4pOka4cOTPNQxxt+CO52Zd/6Z849Nc3t2n/V9zv/ANl1/wD7T+q/IlEqd0EHd9ldSakrR5slKEnGSprmOCtImooniHbZfJ3F4lS9jDvcQHLmGUCRwBYifJVHOKdNl4xlJWkG0+TOMw6dJew720BALEqwBJgTlJy8Brx8dRGcZbJhxklbQ05qvRWxs2y3sfL9lc2fmjpwO7G3PXOblpc1h9aXPh2+hbqQMXPXyyu4nFvhVbLYsOVAEjM69VmbvDBgO6hBWZNCTFAS3m32j0eIa3v6VDA3S6AsonhpmHlFQCzcK7Mil0yMR1lnNlPZI30B1oAigI3yv2NaaxcuC2ucLvAAPcQe0GPGJHZEohlY7I/SDxGtMHbRnm7DJDXccZb/ADK4NXw18tM9PGh/s0rx+kuj9PqZxlljbSrm13+TO/SZpwi1F95YN7ZVvK2h3HieyvPXQmiT7D/+0vydXtWXx/ZHl/CjQcNPsr6nvPHb2O1wdUnjGlXMbPT+zdz++/0J3n7PFxPjJRTdJrx8/NeX4PWuT7Xy9P53vcgnPePWtj4f/wDN669L2n6HNquyvUpxbc12nCOWwAqYhOkAyHqtJIABYDMY4Dfv4V53SddVG/1L7M+g/wBOcXtM+HnwSr6x+/ItPBXLAu4a3csIFOGHTjwTMvhJVMpNzIfbNrMCDJry4qFpNLlvt3nuZXlcMk4zd8fu+/vwb91+m1W+4pnFmWJ4mJ+KK9vRf+PD0PmOnK/3DNXj/CNrB0jsrpaPLTLQ2ViHt7Lwj5zbtnpVBBI/OG/dOsdw+Q1i8cMkckLptfwXrUycI4Vaf7O+/wAuQrfaPSbMxqEuSLOaW3Rm3bzu/G6vE0GieDO5qWzrbzXee/r9Dk0unSnNSe+9UVNNe8eBY17bb2Pl+yuXUc0dWm5Ma81c50lr8059aXPh2+rt1JBW/L4f8yxn95vfXPRhDBQkKAVYPF9HqF6wMhgSGHiI3VALX2Ts1QUvLiL7qRmUNcJUhhpI46GgHvPQBnoBBt5vW173hqVzIZUGxv0o8RrXB20Z5+wyQNXccNki5JcrsRgSy2XQJcILB0LqCBGYBSDMaf8Aqs544z5mkMjiPm0uczHPbZFu4frAgm3buK6giCQXMT361RYIl3nl3EEVNNBu8w7K3MLO1o6Qd1aJmUiwMBzgYu3bVRdw5IAkvZuZyYA6xUgMYjXjFc8tPFvk/qbrVTpW19GMnK7lLfxuQXbltlSSFtoyAMREnNqTGm/t7atjxKHIplzOfNkcBg6fjt+WtDKxZhwreyYLod4J100Mbgfs8+ObFHLHhktjq0esyaXL1uJ0/r8mdr9sMSzXlZuJZbjE+UiTwrjfR2Hz+qPZj/qPVxVLgXpF/kbL9vrHXN37p8hruhFRiorkjws2WWXJLJN227bNQYq5mSjZfKa7awww5bD3LQOdbd+075Gk6KVjiT8Y8KycPe4tzox55QVJ/c77a5ZX79h7JfDojxnFqy9tnymQpJkDWPTwOWLTY8buMa+hbLqZ5FUpX9SI10HONO3j7Dy/ZXJqOaOzTcmNOauc6S2uaM+s7nw7fV26kgr3bSg4+/0ysx6R84JytmznNJYGDM7xWkFcqIfIf7fIm465reBcArIz4m2YkdViAiER2GsnqtOm1fLyZn1iGzC8kr93EHDW8PN5QWKlkACCCXLkhcsFdZ49ulbxlilHjXItFuXId8RzdYvD27l2/gwyIudil+1KKurMQrEkRO4ab6J45OkWcZJW0TDkTsu5fwSPbw5RAWVGe6hzhTBKzBgNmHkqmRwh2mTGMpckOmL2RdtOqPbhn9gAQc2saEGKLhatEboX2+T1wEZsPMbwLqAnxb4qPdJ3Ipyrdeiu5FKDKRlJzEHcZMDj3UapgqDYv6UeI/NV8HbRln7DJIu4xOog679Z+weau88+zRzGmg7e8jj8poTZnOO7d3eL5qCzIFKFipLdWRk2KFUfj8aVJWzoLU1AsTXrMfj8cKgkyXmJPsRlHcJJ80kny1DLI7qQ3HWqtlkcrlrfSwI2SpIN0qCQ30ARQDLyh/c8v2Vyajmju03JjPNc50luc0J9Z3Ph2+rt1IILylcPtPFsu5r11l8RuMR89bYe2Zz2iehuTPKfDphUDTIH7ozZ51BB3azGvZXj4tTDFFwmqab7jDHnjGNPmRTkZi0bb95pVA+GdEEjRjctOEHAkKDp/Ca7tKm9NdVbb+RfBKybcpz0eAxTXOr61uhiSIJNshAO1idIG8z2itYL3kdEpOtyHcibN18Dg3snMqo9twNcji85AYAzxHD97sqc2nhlk1N0bY9V1eBxS3Y/bfvm3dwYuMMyliwkaAlAJ10mDWWnw9XBxXI5lKTpy5jbhrF5XViRowLHNqVBk68dI07qvRch3Kq9mF2Docx87VeXNFUVXsMfnR4j81WwdtGeo+GyVIBGvk/r2V6KPMZPeb/D2kw1681lHum7kRnRXAQIGgBt0ljJGu7sFeZrdT1ebHiqT4vBXW6Tb8lZ3aaK6qeR1t49+3JErwN7DX7T2sVhLKFgqghF16QdUiFBTUggzx7qtqJQ0+SMOO2/zRlg1SzJqUa5fv8ALbyKStKdCa9GjnsWEaacBVjJsn2z8Lh06rKAFRWJFpbjsXykIqsQBow1Osg9sDhlxM+4WPHGCUILw8OXe3Vsbtv4VBDW1C9dkIHaka+Ihl07Z4RWuFvkzx+mYQWOEkld80q2afOvBoZL+HkVufPink1g0a+OkXMFRngwR1QDuPHfvmJB4UjV7kTUnGouvwTi9gFVMz2bMb3VVTMiHcwaZJ8cjrJ26WTxt0v8/wB/JR4c6jcn6pc0vFO/vfcQbbWzwly5ljRiCBuEHh2CQawk1xbG8VJRSk7a5jG9upFkw5PXrVvCp+bTM2ZrjlFZiTde3bEkE5RCyBB62hEGeLNJ8dHpaeK4E6O20byXMLcz2rc5c1tgqB0dTuBXWDlaQSeGusKxSfEic8VwPYgzD+ldp51jFyk/+P8AxfZXLqOaO3ScmMs1zHWW7zP/AKnc/vDfV26kEJ5QWQu1MUq6Bb10LxgLcYAd+grbD2zLL2R9TZV/IrtatFdwLWQQe4tl1P8AWuyPA5vEpriStxvdL05nK8klHi4dvGthtfDXenW0loPcdgqW0UZWJUj2OigRJJMAQTVc3/HzLY7m7Q6cpuSuMwloXb+Hsi2xVS9pUJtkkZQeqCoJMSJEmJ11xWZN1ubOEkjfk/yVxF20t9OiCscyZ0DmVMBtRpqD+DWeXNOMqjjb800vuyim1yRLdq7JuWmtTkbpvYdGDGYEKy5QJkEjcDUqW26o18BUNkXCwXNak3WsyEJGZFLFwwWSo3Fh7E7xpVesRaiG7eudUieB3ajfwPGonzQXIr/k8JvDxH5qtp/iIz1Pw2S9bVemkeS5Et5C7ZtWFuJfs33XPnBsiYLp0ZDqSARA036+IGvP1ejWbJDJdOPL6p/wd+l1XV4542rUue1/4H/H8pMGAbiYfGm4AGUMqqkrJXOZMAHXjFUy6LrcqyTatGK6qO6Uv8crKvW2QIr0jCzraoisiY4Ta1wIqlbywVbNbgSVEJLRMgaTI0AkEiud41fce+uk8dXKLv0tfcSbQus2UFHRQT7KSSx9kxYxmY9um4VeEaOHpDWrPFRins+/b5ITInA1c8xMMMGS4GQAnVY3yCOsCBrBBjzxuqItJ7msWOK4hwS62rxYyCGaV11hoUFxuOUxu4xVutjyf9/c05b0xCrFs2bUmZ7yd899c893aM+IZ79iGI8dXTKMddmYki2qqjlkkSqhgQzMRImdCzd2prmyYm5XZ3YNQow4WmYxeMi2y5HBYZRKBFAnWAD82mp7TLHialdk5dSnFpJ7jE1uuk4kxr5c4PohY1BJDkx29WuPO7aPQ0vJkUrA6y3uZ/8AU7n94b6u3UghG2EZdpYlWMsLlxWM72DkEyd+tb4O2Y5uwXTsLldh7WHFp+idSJ61wL1SPYspU6CT5639hw9dLNB1KVX6pV4nmR1mojDq547Sut+76EEO3LeH2omKVM9pSVYIM0K6MhNsEjNlzDTiARxq2qi5L3dzfR5Glc1V2Sfl5y+wt3BvhsObl25dhSWS6oQSC5Y3FXUDcBOsaCBXHDHLiWx2zyR4XudeRO2sOuCw4fFLaNqRcts+TfcZhoSJBBHboY8XJqlnxTlKMONNr1SqnXj6PfzrY0wThKCXFVen9RttnbuHa/hsl+3d6N3d2t6qovOGAntENIExp4z3448StprZc/JHNldKk75/ux8O3bA33rfxh81adRDxOHin4FUco8QGdiNzMSPEWmsMipo9LE/dIZyUScSo7m+ianTK8iKat1ib9PuTN9K9Q8lUznBB4g7jw89VZdbHYzuzE0SIcmZG6J03xwntq1FLBLIqCbFVkHtPnNRRHEKwpO+aiiLNui41UWY6KqslSN7aFpBJnxnf31Vo1UmztYwcNqD5eNUk9glua7bwIgXF3biNZB7Tw1j5KjG+4nKu9DRkjdI8RitDNM4EMxAknsEzQm7HGxsZgQSV7xmE+aarxGiRG+c9MrWFkEKbg8xQTXLl7ju0veQesTrLf5n/ANTuf3hvq7dSCGcqDG1saf7e99a1bYe2Y5eyWvs/m7cW0nE4kGASE0QHf1R2TXjZOmNcpvh023df+ToWixVvkGOxyLzbRfC3LzKFQXjcgC4QzIoHWMBs1wa92gkxXs4NXkyaZZJY2pcnH+fStzhlp4xzOHHtzv8AvfexIeUPNcqYa7cXF3nNpGuKtyCpyKTGkRIBE8Jq8M9ySotPB7rdspi/ti5ZdgkiIkhiJ0nWOGvHtq2XNUqoriw3HisfOSdu5iMWtm5KM9zIzt1u8tP7xAE7+I11qY5OKL25FXjqS35lpYfkzh7rdCmMxMkQAVGXs1HZXDqdctPkUJx5tK14vka4lDJ7sZ70VbyhUpd6M6lWKEjcSrwY81dGXmi2Hk0Rnkj+sr4m+ianS/FXz+xTW/Bfy+5PGQmI0PAzBntnhXqM8aDOQw2lVo04kdbdr8dtKIbC9birWVC3rQWKbawdaiiGxdYWagizo1qqNEnPUVUGc4kkDv8AFrVWXQ54EZwe7XgfMDWE3RvDcxtdFW3laQxIIXjEHXxVGK7sZOVDHj9ntbUEjePn3TWykmY8LQ4bJwgt25YQznefajdHZJnxxWc3bNYKkZW0A0cfxuiiZYifPFg+jOEOvXVzBEEDqRp5TXPkZ36ZUmVxWR0lvc0B9Z3Ph2+rt1IIfyoWdrY0f2976xq2wdswz9gv7ZPODhLlpGi8DlAI6MtBAAIld/jqHglZKzRasi2F5UWrm1rmJVbnRNZFoEKS0K1tyxUMDByEQDOokbxW8sL6pRfjZzRzReZy7qJJyi5bYZsLeRReJe06D82QBmUjMSYEAGfEKxhhkpKzeeaPC6KIu7JxNx3ayoKmJ3A7tJ7d0jfFWy4m5WVwZoqCXgO3JG3dwuMtXLyM3R3AzINWyazAOkw0xx8tWhBqL35lZ5FKcduRZOD2hhlvG709/KHzpbWyynIDKoSSJ16snz61nnU8kk9vO/4O/SarDpsEsUMfPv7+Vd/7FU8qrxbEliCpZ2bKd4zPmg+epy80cmDlL1I5yVaMQvib6JqNN8REaxXhfy+5YGGE616iPEk9qFWWalsiKpGmXzVBY0ZTQsCJFWKNi60AaFRVZtjgaq0RZtdbfpVWiOISHEGTIqriaxl4nZQGEis2aWhfstcozAid3GRxkeasJ86NYbKx2ubJl+kuXDc06pKgAAblIGk/Jx41j1tKkjd4k3bdnHG7ODAZiSg0G6Z8XEeXhUwmQ8dCnC2gEBYyoGg3SfEDoN+6obtkpbGljFnNGUR2R9vmq1FeIr3nyvBzhGB4XRHteskDzGspnZp3aZVlUOkt3miPrO58O31dupBE+Uv7Xxvw176xq30/xDn1Hwy105NbNtOlq5h7twQA93pHHW0BZlkACT+7UYdU8sJzjJJRbTteF8tt+TRhqI4cUoxnFu/+ue/mM+1ti2ExrW7TMbAt9INZIECVk6nWQPGK6IZnPEpo20Wlw5dTwS3jV8/NL177MbS2Dh+jlD+cys0ZmYAqoYqcyqCYM6SNCKiOSd7np5+jdMsU5KLVJ07fn3W9rXqbcnOTNm7bUsjuzSdGKqi5iokgcSI8hO6umocNtny//K5VFf3z2feJNt7Ctrdsqququ0OrHrKQdRruPf3is808eJcTeyJg8jXvIcPyewykp0bCDGrGR8sVxy6T0iVtu/CnZNZE6K55QrlvovYSPM0VOWSlwtd56Ol7LGbkqJxK+Jvomo03xEW1nwX8vuWJh1ivWR4MmK0WoolSOTIaE8R2FvtqrLJg1rWiYkcntEHSrWUFdm7umhRoXi3nHy1DKK7G3EYeDVaNVIzacr5eFVaLcVGrXGnTTjWbiaKQ+bJxRZCDw1+w/OK58kEmbwm6HK7iJEEacP61ko0zbitCS7cJgxHACtFFIycmzs1+CoJJG7fw7ppwk8RW/PPGbCx2XPnSsJnbpe8rWqHWW1zSn1nc+Hb6u3UkEb2ygbbOMB3dNe+saujTfE+Rzap/8XzLZs8p8OUAuWRmI6xXEaFtNRmEgSBpw8lVjoVCM4R5SbbT8+Zll1EM3C5rdKtnXL+82MWIxfSYk3UCIoXKqs5aV4hmgSTqTu39tdOPBHHiWNckU0+qWLM51tVc9+d8/G0d8XfdweuDJb2VwNGYhmyAKAoY743xG7fKjR25OlIyxyio81XPyr50JMMrZMhK5JkDPlYa7jIaVkzu7T2zssnD3HlxaapilbLvcBcqcsZRJIMGYZjxJ3nv3cK49ZFZsTxra01Ztjmo5FKSTS7nyfqKbm07YJ/N2xruziB3agnz180+gNQ3azUvJP8Al/yer7fokq6iP/5/BV3KV5xFo7sxJ87zX0OSPDwx8FRxaWXEpPzGvkbbLYpAokw30TU6b4iJ1nwX8vuWKmFue1PyV6tnhtDlYwzdhHmqLM6ZlsC53D5qiyxlMI+7KahtFkmKhgiR7H5qpZc0bBt7WrWUoFwJ9rSyGK7GFIG5p14CNwjWeJnhpHGdFlHE6HBk7xS0EmzR9mk8Pm8VRaL0zP8AwnMNRrVWyyTOuz8EVlSDBEcO0GsMkb3R0Y3XMU38OTAA0rKMa5mknfISXMO86CtEjM2OFYMDBPzVFWXWxXfPKDmwxIiRc+dK58qqjv0veVtWR1lrc1B9aXPh2+rt1JAy44TtrGT/ANa/9a1dGm+J8jk1nwvmMLYu4Sx6W4IY5oYjTQgIARrB+btrOWWbb3ZtDDjUVsiechcVmsi5dUPCNlz6ic6gZp9lCk795it3kl1Cd73+TlWOD1LXCqq67u4kdrEo3SKbVsCCAciK6nLIIKgGQSJ3COGtYwyT4lub5cOPgl7q5PuEEHzV3M8iKHTAlShZv3fLPcI7yB2aiuaad0dEOQ247ZTMpfKQzMTl7FOsz5auprkZvG+ZEecTC9FfwiiICbxxOYSde+ubJK3Z6OljUWhh5vf11Pev9W1W03xUTrfgv5fctVTXrHgD1ye2f4Q+QRO8k7goiTA36kV5PSGfNHLHHidbWzt0mCOS7Q87Y5OdBbLghlG/QqRJgHeZ1NcU9RqsVS47V7qkdeXR44xuhgSvoGeOmd1Wqk2JNn7Bx2JXpLdxFUkwCYMAx7Q8e/56TzYsb4Wj0Mek442qC1hL9i61q+yscoYFdRBMaGBPmqylGceKJzajD1boWrUHMLcAbYzvdEqiFomJOZVAkd7VnNSdKPezowKNtyVpK6+i/kTWtu284zWEKneBmBjuM76mWOKfApvi5/8Ab8v74mmPrHF5ZYkoJ137vwXi+99yXOrVqsaircYJqu9fEQCPnqIW4qzPMlGbUeRyU0aKpjLi8ZcbFdCLosoBqxUMABbNwsREndECvLz6hxyOKdV+LPu+ieitJLo+OoyY+OTva2v/AFcKS3rzA4oretKmIN+26kljb6PUF1MKdRBUb+2mHUt5FG7snpHorTLRZcqw9XOHKpN+HPet7HUmvTo+E4isOejfhfFc+e3XJqVuj0+j3akVpXMegWnzWH1o/wAM30LdSBruiduYz4a/9a1dGm+J8jj1jrF8xe/Iqwxnprq6lgAAQpOpAMfiBWz00W+851rZKK5fR/kdtkYNcOOiBJQT1iNTJzEkCNZ7K2eGLx8BzLUyWXrB4t4MMD0bFmIgAgzB0IGvefl76yWnjF2zSeunNOCrfyf5G+2jIdQYjzg7q3as5FKhXgdpXLbiN26D2HhXPPEmbwytciQ3MRKkGd+/sjh3VzKNM6ePYq7nTulsVhp4IY8WaomqaOnTSuLI5zffrqe9f6DVbTfFROs+C/73lpZq9Y8Icdi7UbD3A68N44Mp3qfNXj9I6fPLLDLhV0qatL7nTps3VOx02rymu4hchCqsgkLMmNRJPCa8+Wm1uZqMocKtXuvydGXWcaoRWq+lbPMoUrVSBRgdo3rKBEyFRMZlkiTJ499TPHhm+J2aY9VqcceGNV5r/s4Yq69xzceJgLoIECpqEY8MSssuXJLiyV8jSKrYoVYNbbZ0ukqroVzATlaVZWjjqoqk+LZx5pm+nlCM3x8mq+34G7/g1x7ii7ibS2U0XILhhN/VUr7I7ySd5mTV+spNxi7fodXFjbVzVL1/A6Y51Z2KCF3L4gAB8gquNNRSZxZpKU3KPIThq0oysbsThOvdfoukZ0yo2fL0ZKG2xy7nkHjurwdbpM7zSlCNp8t0q2o+46H6Z02PSY8OTJwODdrhb4ve4lult9zTwd2uW2NpLS21ygJoD7IyRJliWMmq6XS6jroynDhS9PyzTpLpnRvRZcWPI5yn5Py72kqSQ5Ka92j4Sys+ejfhfFc+e3XFquaPW6O5S+RWdcp6RaXNcfWj/DN9C3UkCTCidvYv4bEfWtXVpFeVehwdIusD9Syjs1Vto5iHmIjepAMiNN4rgy9L5Iu1BVbrnexyLSLhTcnuIMTZMhbSB2ZgqjQSTXsaPULPgWWSrnfyOXqX13VpnS5gcXZytew6ohYAkMh3mB7FjW0cmKbqLNMujlCLk7/Ycr1vD27aG5mLsC0LlUKskCSQZOlV3bb2SXezJQXDGlKUpd0fWl3O2zntG1YW0L1sZhDSrAZlZACRIG45hwrKc3GMnJclZ2abRrNqMWGMmuKVPk68eWz8vuIDjn6Dpj4PEZhbznpiOk6PNkjQTOpNeb7WqukfYP8A01p3k6rjyetR4bq+ff6Ff86JHhOGI4oT/wCVdGevda70fN6SLg8kG7ptfTYg+yNpPhrou28uYAgZhI6wIOniNYQm4O0deTGpx4WPv5e4r2tr4h+9W/teQ5vYcXmdLXOJjF9j0Q8Sn71Q9VN86JWixrlZ19UzHRH5qPeH71R7RIl6SD23MDnKxg4WfiH71T7TMp7Bi8zcc5uN7LPxD96ntMx/t+HzN050scNwsj/AfvVD1E2StFjXKzU85+N7LPxD96ntMyPYMXmHqnY72tn4h+9T2iZPsOLzD1T8b7Wx8Q/ep7RMew4vM6HnVx5EfmY94fvVHXyLPR42q3NPVRxvtbHxD96re0zK+w4vMwec/G9lj4h+9U+1ZCP9vw+ZlOdHHDcLI/wH71Q9TNhaDEuVg/OljjvFk/4D96i1M0S9DifOzX1Tsb2WfiH71PaZkewYfMZeUnKe/juj6YIOjnLkUj2UTOp9qKynkc+ZvhwRxXwjJVDYs/mwPrV/hj9C3UkHDBft7F/DYj61q6tJ8Veh5/SX/jv1LM2fdddMiXEJnI26d0iNVPCePfAryn0XqIzfZcb72/xszkxapUtrOViVZXEBlbMOIBB0317eg0zw6dYsnny82cM80ut6yGwv2nj71xclzLEg9VQJy7tx3a10Y8eKLuNmmbU6iceGbVeS/wCxPew3Soptubd0IbbyuZShZjKkGVMGDpu001mr2btWuZ0afNFQS3Ukc8XhFWwLKMzGGLuwiWcKNBJgAKPlqmXHPNjmtk2qRrh1uPT6rDlSbUHb8+XL5CPEYFijKtq0isqrMszKFbP1WJkZm1IjsFeI+jdS9ko/V/g+xj/qbRRqcpTdW+yknardX3Ll9SvedERicMOxD9KvS1MODhj4I+W0OXrXln4yb+u5Xdch6IUAUAUAUAUAUAUA/wCF2GWSdCTJB60xAyZY6u+ZnhU0BkvplYrIMGJG4xUA50AUAUAUAUAUAUAUBaHNfYZsK5USOmP0LdSCJcssU9vaeMa27I3hN4SpKmOmeRIqVJp2mUlCMlUlfqN35QYv3Vf/AJr+mr9bk/U/qZ+zYf0L6I2/KLGe6sR/Nf01HWz/AFP6k+z4f0L6IyvKHGe68R/Nf0062f6n9R7Pi/QvojLcocZ7rxHlu3B/qp1s/F/Uez4v0L6I1/KTGe68R/OuemnWz/U/qT7Pi/QvojH5Q4v3ViP5r+mp67J+p/Ur7Nh/RH6I43No3brq1649zLuLsWIG+BJqspyk/edmkccIKopL02LC9RDaHbb8/wDWqFw9RDaHbb849NAHqIbQ7bfnHpoA9RHaHbb849NAHqI7Q7bfnHpoDHqI7Q7bfnHpoA9RHaHbb849NAHqI7Q7U849NAdk5nNqBcouAKd6h4HmmKA4+oltDtTzj00AeoltDtTzj00Bj1EtofwecemgD1EtofwecemgD1EtofwecemgD1E9ofwecemgD1E9ofwecemgD1E9ofwecemgFGF5i8cxGa5aQdu+PIDQF1ciuR9nZ2FXDr1zJZ3I1Z2iTHAQAPJQHmvnS2a1jamKVgRmuvcXsK3WNwR26MPLPZUkEUoSFAPXJ3DB20YhwGAgwYZSsjvE/JRECjb+z1tIC7MzxlXMesdSZPcJ+apYRHagkKAceT+y3xWIt2LYJZzGnAHeT3CiIZ658KftqCQ8KftoA8KftoA8KftoA8KftoA8KftoA8KftoA8KftoDIv3O2gNfCn7aAPCn7aAPCn7aAPCn7aAPCn7aAPCn7aAPCX7aAPCn7aA2XFuONAOOGxGZZOhoBi5a8jcLtK1lxCwy+wuLAde6TvHd3ndU2QVVd5jEk5ceoHCcO/+5Qk09Qwe70/y7/7lQDPqGD/uC/5d/wDcoAPMaD/9gv8Al3/3KAx6hg/7gn+Xf/cqQYbmOUCfD0/y7/7lATjkPyCw2z8z22Ny6whnOkDfCqN27jJ74oCW9HUAOjoA6OgDo6AOjoA6OgDo6AOjoDcCgNSlAY6OgDo6AOjoA6OgDo6AOjoA6OgDo6AU4ddPLQGuMJYxwFAJuhoA6GgNksDjQGXsDhQGnQ0Bpes6UBzwylT89AOi26A26Gpoiw6ClCw6ClCw6CoFmegqaFh4PQWHg9BYeD0Fh4PQWHg9BYeD0Fh4PQWHg9BYeD0Fh4PQWavaioJNclAdbS6UBrcTU0BrkoAyUBnJQBkoDGSgMPb0oDkLVALVWgN4qSAAqGDJWgoIqQEUARQUEUARQBQBQBFAEUBioLIIoGZipKmlwVARrloSbIKA/9k="/>
          <p:cNvSpPr>
            <a:spLocks noChangeAspect="1" noChangeArrowheads="1"/>
          </p:cNvSpPr>
          <p:nvPr/>
        </p:nvSpPr>
        <p:spPr bwMode="auto">
          <a:xfrm>
            <a:off x="155575" y="-1790700"/>
            <a:ext cx="3324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6" name="AutoShape 18" descr="data:image/jpeg;base64,/9j/4AAQSkZJRgABAQAAAQABAAD/2wCEAAkGBxMSEhUTEhMVFRUXFx8XFRgXGBkYFxcWFxcaFxgXGBcZHiggGB0lGxgYIzMhJSkrLi4uGB8zODMtNygtLisBCgoKDg0OGhAQGi0lICUtLS0tLS0tLS0tLy0tLS0tLS0tLS0vLy0tLS0tLS0tLS0tLS0tLS0tLS0tLS0tLS0tLf/AABEIAO4A1AMBEQACEQEDEQH/xAAcAAABBAMBAAAAAAAAAAAAAAAABAUGBwECAwj/xABQEAACAQIDAwYFDwkGBgMAAAABAhEAAwQSIQUxQQYHEyJRYRRxgZHRFyQyUlRyc5KhsbKzwdLwFiMzNDVCYpPhY3SClMLTFSVTVaLxQ0XD/8QAGgEBAAMBAQEAAAAAAAAAAAAAAAECAwQFBv/EADkRAAICAQICBwcEAQQBBQAAAAABAhEDBCESMQUTMkFRYXEUIjOBkbHRUqHB8PEGFSPhNEJTcpKi/9oADAMBAAIRAxEAPwC8aAKAKAKAKAKAZOWm2/AsFfxIALW0lQdxY6LPlIoDyrtPllj77l7mLvSTuV2VR3BVMAUAmXlJjBuxV/8Amv6aA3HKrHe68R/Nf00Bn8q8d7sxH81/TQB+VeO92Yj+a/poA/KvHe7MR/Nf00AflXjvdmI/mv6aAPyrx3uzEfzX9NASTkLyrxDYg2r+IuuLg6ma45h11ga6SJ+SgLC8If27/Hb00AeEP7d/jt6aAPCH9u/x29NAHhD+3f47emgDwh/bv8dvTQB4Q/t3+O3poA8If27/AB29NAHhD+3f47emgMG83t3+O3poAS8wMrcuKe0XHHzGgJtyZ5UTZIxDS6NlzbiywCCY0nWO+JoCX0AUAUAUAUAUBC+eMf8AKMV71fprQHlCgCgCgCgCgCgCgCgOli8UZXUwykMD2EGQfPQFx7PxK30tYgE6roAxgE6MCNxIIIoBdnoAz0AZ6AM9AGegDPQBnoAz0AZ6AX7MWVb33+lalAt+oAUAUAUAUAUBDeeD9kYv3g+mtAeTqA74K0rMAxgcSNY7441aKt0Q3Q4XcBZAOV2Y6QMsAzOaSTpEDgZny1p1SK8Rw8EXv89T1SHEZXCprIbdpBjXv03U6pDiZjwRe+nVIcQeCL3+enVIcQeCr2Hz06pDiDwVe/z06pDiJ5yBu2QpsG60nrgZD1dFzgGet1j3bieNVeOiVIlDIJ0mOFRwoWGUU4ULDKKcKFmMoqOFE2ZyinChZjKKcKIs7W7VsxLka69WYE6nfrpThJs02gltCBbcuvaVya9kSaq1QEvSVBI97BMo3v8A/StSQW5UEhQBQBQBQBQEN54P2Pi/eL9NaA8nUApwHsvIavj7RWXIcAtdJmEUBnLQBloDGWgArQBFAKMDijaurdH7rTA4jcR5QSKNWSWbbvBgGUggiQe47vk+esixkvQBmoAz0AZ6AM348f8A6oDGegOOJubqzmWRw6SqEki5NGbbe/8A9K1JBcFQSFAFAFAFAFAQ3nh/Y+L96v1i0B5OoBXsxZfyGtMfaKy5DqLddJmTvmu5L2sb0ue2jsGhekJyhQqkmBvJLfJw1rztZPL1ix43W1/uVdt0iX7a5vrFu284e0BkkvbkFZMDXTWdY1rjll1WJ25WislOO7KSAPHfxr3mjQ1umAT3VBJ6Nw/IDZtpETwSy5CAlriu7sdASW1kkkaCN+giuRznezN4qFb2QXng5LYTDWMPfw1lbLNdNp1TMEIys0lW3MCu+BvMzArXFKT2ZSaXcVgrkNmnrTOoB1mZIOlbGRZHNKbd5mt3xmFi2zhSSM3WUIDHexHkFY5bStGuKPFJRLEwFnB3Drh7YBMbm3iJ7+Pk0rx56zNGfLY7NRgx4ai3uyF7fw6WcTdtpORW6uu4ESBPGJ+SvYi7SZwsb89SCT7MOGt4a29yz0ty5nOpgDI2WN+gjXd21lJuyUjfGeC3bF0pYFq4i55UyN4ETOsjtHGkZOyWiKZ61KifF3N1Z5CUJ+krMsSrkkZtP8IforUkFx1BIUAUAUAUAUBDOeH9j4v3q/WLQHk+gFuyP0g8RrXD20Un2R+yiuujGyWchOUgwPSHNkJM5spZYIVSDExqo89eZrcGd5I5MPhX9spNztSiP21+cZLqnNeZpSAotuofWRvUDfxriel1mSSU1S791/DKPrZcyq1SAK99nTZi6kggcRpUCz0Da5ztmNbtO99rThB1WsXnyscpILIpVtxGh48DXN1UrNeJEI51+WGFxtmzZwztdK3TduP0b21BylAoW4AZ63/j31pig47srJorbLpPf82/7PPWpQlPNrtqzg8YXxBItXLL2SwGbIXZGViBqQCnAHeDVJxbWxeEuF2WhYx2z7dwscTu/sb08NIK6bu076yyRU4cNFcilknxNkU27tBb2Ju3UEKzSs9kQJHiFWjGlRZiAPViB5wWLsNatrdZ1NvNEDQh2nsPirKUG2WTNr+Nw627gtO7M6hdRoBI/hHZSMHYbGLNWpUTY65u8tY5O4tESdJWZYmPItpsv8IfoJUkF0VBIUAUAUAUAUBDOeH9j4v3q/WLQHk+gFmyf0nkNa4e2imTsj3nrsOc62sSymUYqe4xUNWTZ0fF3GBBdoO8ZiQfGCacKHExORU0LNctRRNne1irijKruB2Akd/DxmoolSOWIuMxlySd2u/ThSibOYoDEUJJfsvady5a1djHVaW3+mRVHEmzsz1AAvQG1vEFfYkg9x8n2mlEmbmJZozMTG6STG70DzUoWc89AI9pPu8tY5e4tERdJWRYnPIQzYf4U/QSpBdlQAoAoAoAoAoCGc8X7HxfvV+sWgPJ9ALdkj855D81a4e2imTsjwa7aOayS8lOSXhlu7ea90Vu2wTROkZmIBgDMoAgjXvrHJk4HRpCHErHu5zbjoWu2sXmI0CvayAsBMFhcMTprBqsMzbpImcIxVt16kEVpAPbXSYmTSiLJJyU5C4zH2umQW7Vo+wNwtmcTlzBVUws8SZgEgEVyvPvyOhYvMZdt7Gv4O+bGIQK+UMpUyjodMykgHeIggEdlXx5OMrNcIhdROkx3/0rQqpDhye2M2LvdEpjql2MFoVSAYA3mWFZ5JSjG4q34Wl+7JbJzsbm+KvD4gqrQJNlozTC/vDeTHlrnhl1En72NJf/ACT/AGEZb77DTtTBtYvXLLGWRoMbjGoI8hny1unas0ezEhuVIHbAbHNyyLxZgDeWyqBJa5miWtSwzlSdRoAAetpFZSyU6JSFG0OT/RJiG6YMLFwW5ygJcLfuo2YzcX95ACBG+kclug0hhz1qQIdpv7Hy/ZWObuLxEPSViWLA5vTOHf4U/QSpBeFQAoAoAoAoAoCGc8X7HxfvV+sWgPJ9ALdk/pPIa1wdtGeXssfharvo47LG5tr1sYPE2mbrm6GVeMZFg6cJUjyVx6le8jqwu0Si9iUXCEZoYNmaRuGusnTcBXDm1E8CUoc20uV8y+TTPURcFXjvtyKT6LQRO7Xx91e20cXEYZYqAXVza8p8NewVi30y27lhEt3LZYK021W2WIPskO+QIEmSDoPLarY9BbkG51uUVjGYq2uHYXBZRs7qQVLXChyBho0BNSCRLHWujTrdsxzvZIhrL2T2jhoOMT466qOayXc0/wCvMA2Uth7iqdJzF7Z0njCk/wCGuHXrJ1aeNraSbvk1va8r8e46tNJW0/AtoYW8UKA53zKwDEgAIwfeSd5Anu3A8eLTa/BkzuHC4NJ7Pm9ua8UdGbFk4LtPlyVFV8r8Qr43EFGzL0kSO1QFPmII8leniXuI5pv3mNGatCtlkcjL3rS2BwLA93XY6+Qg+Wo6ji3ODPl4ZtHblRfAwt2dJWB3kkQKez8O5GHLxTSKxDVJ6NjftZ/Y+X7K583caQG/pKxLlkc2xnDP8MfoJUgvOoAUAUAUAUAUBDOeL9j4v3q/WLQHk+gF2x/0g8R+atcHbRnl7LJF+PxwrvOM6WbwUyVnSNCVOscRrw3Ue5K2OlzFqywEIPbnduM7jRKiG7/yaAVczbCPH5DGvCoolM1QINLloMd8kkGIqjRdSRycCTlGUToJ3eU0oWaMZ8f4/rQgxHHjvB75pRFi27tAlYAdSdJ6VzxEypPk8tU6tXdfsadY6r+TXZra5O3cB27oFS0QpC0GoovZ1w+IymSCeESR4t1RQtGcTfDRoR42Lb92/dSibXccp8Xn8dKHENu129j5fsrnz9xtifMbs9YGpZvNgfWr/DH6FupILxxOIS2pe46oiiWZiFUDtJOgqCRjblxs33bhz4rgI84qaZFmPy52b7ssfHFKYtAeXWzfdtj44pTFox+Xmzfdtj44pTFoTYrnJ2XbIBxamdeoty4PKbakA9xpTFoifOTy72fi9m4mxh7+e6yjKpt3VmHUkAugExwmlMWjzqwI36VBIs2R+kHiNa4e2jPL2WSCNB+PxvruOMW7N2PfxBIsWmuZfZRAAndJJA7dK5tRrMGnrrZJXyNceKeTsqxXiOSuNtqXbDOFUSTKNAG8wrE/JWGPpbRzkoxyK36/yi8tLlStxGu21emmcsonSako9h/w/IvHXUDphLjKwlGlVkcDDEGCO0dlZPNBd5osU33DZtjYWJwpUYiy1rNJUmCDG+GUkSNNO+pjKMuTIlGUeY1sKtRWzezbLGFBLcI3+OqTyRxx4pOka4cOTPNQxxt+CO52Zd/6Z849Nc3t2n/V9zv/ANl1/wD7T+q/IlEqd0EHd9ldSakrR5slKEnGSprmOCtImooniHbZfJ3F4lS9jDvcQHLmGUCRwBYifJVHOKdNl4xlJWkG0+TOMw6dJew720BALEqwBJgTlJy8Brx8dRGcZbJhxklbQ05qvRWxs2y3sfL9lc2fmjpwO7G3PXOblpc1h9aXPh2+hbqQMXPXyyu4nFvhVbLYsOVAEjM69VmbvDBgO6hBWZNCTFAS3m32j0eIa3v6VDA3S6AsonhpmHlFQCzcK7Mil0yMR1lnNlPZI30B1oAigI3yv2NaaxcuC2ucLvAAPcQe0GPGJHZEohlY7I/SDxGtMHbRnm7DJDXccZb/ADK4NXw18tM9PGh/s0rx+kuj9PqZxlljbSrm13+TO/SZpwi1F95YN7ZVvK2h3HieyvPXQmiT7D/+0vydXtWXx/ZHl/CjQcNPsr6nvPHb2O1wdUnjGlXMbPT+zdz++/0J3n7PFxPjJRTdJrx8/NeX4PWuT7Xy9P53vcgnPePWtj4f/wDN669L2n6HNquyvUpxbc12nCOWwAqYhOkAyHqtJIABYDMY4Dfv4V53SddVG/1L7M+g/wBOcXtM+HnwSr6x+/ItPBXLAu4a3csIFOGHTjwTMvhJVMpNzIfbNrMCDJry4qFpNLlvt3nuZXlcMk4zd8fu+/vwb91+m1W+4pnFmWJ4mJ+KK9vRf+PD0PmOnK/3DNXj/CNrB0jsrpaPLTLQ2ViHt7Lwj5zbtnpVBBI/OG/dOsdw+Q1i8cMkckLptfwXrUycI4Vaf7O+/wAuQrfaPSbMxqEuSLOaW3Rm3bzu/G6vE0GieDO5qWzrbzXee/r9Dk0unSnNSe+9UVNNe8eBY17bb2Pl+yuXUc0dWm5Ma81c50lr8059aXPh2+rt1JBW/L4f8yxn95vfXPRhDBQkKAVYPF9HqF6wMhgSGHiI3VALX2Ts1QUvLiL7qRmUNcJUhhpI46GgHvPQBnoBBt5vW173hqVzIZUGxv0o8RrXB20Z5+wyQNXccNki5JcrsRgSy2XQJcILB0LqCBGYBSDMaf8Aqs544z5mkMjiPm0uczHPbZFu4frAgm3buK6giCQXMT361RYIl3nl3EEVNNBu8w7K3MLO1o6Qd1aJmUiwMBzgYu3bVRdw5IAkvZuZyYA6xUgMYjXjFc8tPFvk/qbrVTpW19GMnK7lLfxuQXbltlSSFtoyAMREnNqTGm/t7atjxKHIplzOfNkcBg6fjt+WtDKxZhwreyYLod4J100Mbgfs8+ObFHLHhktjq0esyaXL1uJ0/r8mdr9sMSzXlZuJZbjE+UiTwrjfR2Hz+qPZj/qPVxVLgXpF/kbL9vrHXN37p8hruhFRiorkjws2WWXJLJN227bNQYq5mSjZfKa7awww5bD3LQOdbd+075Gk6KVjiT8Y8KycPe4tzox55QVJ/c77a5ZX79h7JfDojxnFqy9tnymQpJkDWPTwOWLTY8buMa+hbLqZ5FUpX9SI10HONO3j7Dy/ZXJqOaOzTcmNOauc6S2uaM+s7nw7fV26kgr3bSg4+/0ysx6R84JytmznNJYGDM7xWkFcqIfIf7fIm465reBcArIz4m2YkdViAiER2GsnqtOm1fLyZn1iGzC8kr93EHDW8PN5QWKlkACCCXLkhcsFdZ49ulbxlilHjXItFuXId8RzdYvD27l2/gwyIudil+1KKurMQrEkRO4ab6J45OkWcZJW0TDkTsu5fwSPbw5RAWVGe6hzhTBKzBgNmHkqmRwh2mTGMpckOmL2RdtOqPbhn9gAQc2saEGKLhatEboX2+T1wEZsPMbwLqAnxb4qPdJ3Ipyrdeiu5FKDKRlJzEHcZMDj3UapgqDYv6UeI/NV8HbRln7DJIu4xOog679Z+weau88+zRzGmg7e8jj8poTZnOO7d3eL5qCzIFKFipLdWRk2KFUfj8aVJWzoLU1AsTXrMfj8cKgkyXmJPsRlHcJJ80kny1DLI7qQ3HWqtlkcrlrfSwI2SpIN0qCQ30ARQDLyh/c8v2Vyajmju03JjPNc50luc0J9Z3Ph2+rt1IILylcPtPFsu5r11l8RuMR89bYe2Zz2iehuTPKfDphUDTIH7ozZ51BB3azGvZXj4tTDFFwmqab7jDHnjGNPmRTkZi0bb95pVA+GdEEjRjctOEHAkKDp/Ca7tKm9NdVbb+RfBKybcpz0eAxTXOr61uhiSIJNshAO1idIG8z2itYL3kdEpOtyHcibN18Dg3snMqo9twNcji85AYAzxHD97sqc2nhlk1N0bY9V1eBxS3Y/bfvm3dwYuMMyliwkaAlAJ10mDWWnw9XBxXI5lKTpy5jbhrF5XViRowLHNqVBk68dI07qvRch3Kq9mF2Docx87VeXNFUVXsMfnR4j81WwdtGeo+GyVIBGvk/r2V6KPMZPeb/D2kw1681lHum7kRnRXAQIGgBt0ljJGu7sFeZrdT1ebHiqT4vBXW6Tb8lZ3aaK6qeR1t49+3JErwN7DX7T2sVhLKFgqghF16QdUiFBTUggzx7qtqJQ0+SMOO2/zRlg1SzJqUa5fv8ALbyKStKdCa9GjnsWEaacBVjJsn2z8Lh06rKAFRWJFpbjsXykIqsQBow1Osg9sDhlxM+4WPHGCUILw8OXe3Vsbtv4VBDW1C9dkIHaka+Ihl07Z4RWuFvkzx+mYQWOEkld80q2afOvBoZL+HkVufPink1g0a+OkXMFRngwR1QDuPHfvmJB4UjV7kTUnGouvwTi9gFVMz2bMb3VVTMiHcwaZJ8cjrJ26WTxt0v8/wB/JR4c6jcn6pc0vFO/vfcQbbWzwly5ljRiCBuEHh2CQawk1xbG8VJRSk7a5jG9upFkw5PXrVvCp+bTM2ZrjlFZiTde3bEkE5RCyBB62hEGeLNJ8dHpaeK4E6O20byXMLcz2rc5c1tgqB0dTuBXWDlaQSeGusKxSfEic8VwPYgzD+ldp51jFyk/+P8AxfZXLqOaO3ScmMs1zHWW7zP/AKnc/vDfV26kEJ5QWQu1MUq6Bb10LxgLcYAd+grbD2zLL2R9TZV/IrtatFdwLWQQe4tl1P8AWuyPA5vEpriStxvdL05nK8klHi4dvGthtfDXenW0loPcdgqW0UZWJUj2OigRJJMAQTVc3/HzLY7m7Q6cpuSuMwloXb+Hsi2xVS9pUJtkkZQeqCoJMSJEmJ11xWZN1ubOEkjfk/yVxF20t9OiCscyZ0DmVMBtRpqD+DWeXNOMqjjb800vuyim1yRLdq7JuWmtTkbpvYdGDGYEKy5QJkEjcDUqW26o18BUNkXCwXNak3WsyEJGZFLFwwWSo3Fh7E7xpVesRaiG7eudUieB3ajfwPGonzQXIr/k8JvDxH5qtp/iIz1Pw2S9bVemkeS5Et5C7ZtWFuJfs33XPnBsiYLp0ZDqSARA036+IGvP1ejWbJDJdOPL6p/wd+l1XV4542rUue1/4H/H8pMGAbiYfGm4AGUMqqkrJXOZMAHXjFUy6LrcqyTatGK6qO6Uv8crKvW2QIr0jCzraoisiY4Ta1wIqlbywVbNbgSVEJLRMgaTI0AkEiud41fce+uk8dXKLv0tfcSbQus2UFHRQT7KSSx9kxYxmY9um4VeEaOHpDWrPFRins+/b5ITInA1c8xMMMGS4GQAnVY3yCOsCBrBBjzxuqItJ7msWOK4hwS62rxYyCGaV11hoUFxuOUxu4xVutjyf9/c05b0xCrFs2bUmZ7yd899c893aM+IZ79iGI8dXTKMddmYki2qqjlkkSqhgQzMRImdCzd2prmyYm5XZ3YNQow4WmYxeMi2y5HBYZRKBFAnWAD82mp7TLHialdk5dSnFpJ7jE1uuk4kxr5c4PohY1BJDkx29WuPO7aPQ0vJkUrA6y3uZ/8AU7n94b6u3UghG2EZdpYlWMsLlxWM72DkEyd+tb4O2Y5uwXTsLldh7WHFp+idSJ61wL1SPYspU6CT5639hw9dLNB1KVX6pV4nmR1mojDq547Sut+76EEO3LeH2omKVM9pSVYIM0K6MhNsEjNlzDTiARxq2qi5L3dzfR5Glc1V2Sfl5y+wt3BvhsObl25dhSWS6oQSC5Y3FXUDcBOsaCBXHDHLiWx2zyR4XudeRO2sOuCw4fFLaNqRcts+TfcZhoSJBBHboY8XJqlnxTlKMONNr1SqnXj6PfzrY0wThKCXFVen9RttnbuHa/hsl+3d6N3d2t6qovOGAntENIExp4z3448StprZc/JHNldKk75/ux8O3bA33rfxh81adRDxOHin4FUco8QGdiNzMSPEWmsMipo9LE/dIZyUScSo7m+ianTK8iKat1ib9PuTN9K9Q8lUznBB4g7jw89VZdbHYzuzE0SIcmZG6J03xwntq1FLBLIqCbFVkHtPnNRRHEKwpO+aiiLNui41UWY6KqslSN7aFpBJnxnf31Vo1UmztYwcNqD5eNUk9glua7bwIgXF3biNZB7Tw1j5KjG+4nKu9DRkjdI8RitDNM4EMxAknsEzQm7HGxsZgQSV7xmE+aarxGiRG+c9MrWFkEKbg8xQTXLl7ju0veQesTrLf5n/ANTuf3hvq7dSCGcqDG1saf7e99a1bYe2Y5eyWvs/m7cW0nE4kGASE0QHf1R2TXjZOmNcpvh023df+ToWixVvkGOxyLzbRfC3LzKFQXjcgC4QzIoHWMBs1wa92gkxXs4NXkyaZZJY2pcnH+fStzhlp4xzOHHtzv8AvfexIeUPNcqYa7cXF3nNpGuKtyCpyKTGkRIBE8Jq8M9ySotPB7rdspi/ti5ZdgkiIkhiJ0nWOGvHtq2XNUqoriw3HisfOSdu5iMWtm5KM9zIzt1u8tP7xAE7+I11qY5OKL25FXjqS35lpYfkzh7rdCmMxMkQAVGXs1HZXDqdctPkUJx5tK14vka4lDJ7sZ70VbyhUpd6M6lWKEjcSrwY81dGXmi2Hk0Rnkj+sr4m+ianS/FXz+xTW/Bfy+5PGQmI0PAzBntnhXqM8aDOQw2lVo04kdbdr8dtKIbC9birWVC3rQWKbawdaiiGxdYWagizo1qqNEnPUVUGc4kkDv8AFrVWXQ54EZwe7XgfMDWE3RvDcxtdFW3laQxIIXjEHXxVGK7sZOVDHj9ntbUEjePn3TWykmY8LQ4bJwgt25YQznefajdHZJnxxWc3bNYKkZW0A0cfxuiiZYifPFg+jOEOvXVzBEEDqRp5TXPkZ36ZUmVxWR0lvc0B9Z3Ph2+rt1IIfyoWdrY0f2976xq2wdswz9gv7ZPODhLlpGi8DlAI6MtBAAIld/jqHglZKzRasi2F5UWrm1rmJVbnRNZFoEKS0K1tyxUMDByEQDOokbxW8sL6pRfjZzRzReZy7qJJyi5bYZsLeRReJe06D82QBmUjMSYEAGfEKxhhkpKzeeaPC6KIu7JxNx3ayoKmJ3A7tJ7d0jfFWy4m5WVwZoqCXgO3JG3dwuMtXLyM3R3AzINWyazAOkw0xx8tWhBqL35lZ5FKcduRZOD2hhlvG709/KHzpbWyynIDKoSSJ16snz61nnU8kk9vO/4O/SarDpsEsUMfPv7+Vd/7FU8qrxbEliCpZ2bKd4zPmg+epy80cmDlL1I5yVaMQvib6JqNN8REaxXhfy+5YGGE616iPEk9qFWWalsiKpGmXzVBY0ZTQsCJFWKNi60AaFRVZtjgaq0RZtdbfpVWiOISHEGTIqriaxl4nZQGEis2aWhfstcozAid3GRxkeasJ86NYbKx2ubJl+kuXDc06pKgAAblIGk/Jx41j1tKkjd4k3bdnHG7ODAZiSg0G6Z8XEeXhUwmQ8dCnC2gEBYyoGg3SfEDoN+6obtkpbGljFnNGUR2R9vmq1FeIr3nyvBzhGB4XRHteskDzGspnZp3aZVlUOkt3miPrO58O31dupBE+Uv7Xxvw176xq30/xDn1Hwy105NbNtOlq5h7twQA93pHHW0BZlkACT+7UYdU8sJzjJJRbTteF8tt+TRhqI4cUoxnFu/+ue/mM+1ti2ExrW7TMbAt9INZIECVk6nWQPGK6IZnPEpo20Wlw5dTwS3jV8/NL177MbS2Dh+jlD+cys0ZmYAqoYqcyqCYM6SNCKiOSd7np5+jdMsU5KLVJ07fn3W9rXqbcnOTNm7bUsjuzSdGKqi5iokgcSI8hO6umocNtny//K5VFf3z2feJNt7Ctrdsqququ0OrHrKQdRruPf3is808eJcTeyJg8jXvIcPyewykp0bCDGrGR8sVxy6T0iVtu/CnZNZE6K55QrlvovYSPM0VOWSlwtd56Ol7LGbkqJxK+Jvomo03xEW1nwX8vuWJh1ivWR4MmK0WoolSOTIaE8R2FvtqrLJg1rWiYkcntEHSrWUFdm7umhRoXi3nHy1DKK7G3EYeDVaNVIzacr5eFVaLcVGrXGnTTjWbiaKQ+bJxRZCDw1+w/OK58kEmbwm6HK7iJEEacP61ko0zbitCS7cJgxHACtFFIycmzs1+CoJJG7fw7ppwk8RW/PPGbCx2XPnSsJnbpe8rWqHWW1zSn1nc+Hb6u3UkEb2ygbbOMB3dNe+saujTfE+Rzap/8XzLZs8p8OUAuWRmI6xXEaFtNRmEgSBpw8lVjoVCM4R5SbbT8+Zll1EM3C5rdKtnXL+82MWIxfSYk3UCIoXKqs5aV4hmgSTqTu39tdOPBHHiWNckU0+qWLM51tVc9+d8/G0d8XfdweuDJb2VwNGYhmyAKAoY743xG7fKjR25OlIyxyio81XPyr50JMMrZMhK5JkDPlYa7jIaVkzu7T2zssnD3HlxaapilbLvcBcqcsZRJIMGYZjxJ3nv3cK49ZFZsTxra01Ztjmo5FKSTS7nyfqKbm07YJ/N2xruziB3agnz180+gNQ3azUvJP8Al/yer7fokq6iP/5/BV3KV5xFo7sxJ87zX0OSPDwx8FRxaWXEpPzGvkbbLYpAokw30TU6b4iJ1nwX8vuWKmFue1PyV6tnhtDlYwzdhHmqLM6ZlsC53D5qiyxlMI+7KahtFkmKhgiR7H5qpZc0bBt7WrWUoFwJ9rSyGK7GFIG5p14CNwjWeJnhpHGdFlHE6HBk7xS0EmzR9mk8Pm8VRaL0zP8AwnMNRrVWyyTOuz8EVlSDBEcO0GsMkb3R0Y3XMU38OTAA0rKMa5mknfISXMO86CtEjM2OFYMDBPzVFWXWxXfPKDmwxIiRc+dK58qqjv0veVtWR1lrc1B9aXPh2+rt1JAy44TtrGT/ANa/9a1dGm+J8jk1nwvmMLYu4Sx6W4IY5oYjTQgIARrB+btrOWWbb3ZtDDjUVsiechcVmsi5dUPCNlz6ic6gZp9lCk795it3kl1Cd73+TlWOD1LXCqq67u4kdrEo3SKbVsCCAciK6nLIIKgGQSJ3COGtYwyT4lub5cOPgl7q5PuEEHzV3M8iKHTAlShZv3fLPcI7yB2aiuaad0dEOQ247ZTMpfKQzMTl7FOsz5auprkZvG+ZEecTC9FfwiiICbxxOYSde+ubJK3Z6OljUWhh5vf11Pev9W1W03xUTrfgv5fctVTXrHgD1ye2f4Q+QRO8k7goiTA36kV5PSGfNHLHHidbWzt0mCOS7Q87Y5OdBbLghlG/QqRJgHeZ1NcU9RqsVS47V7qkdeXR44xuhgSvoGeOmd1Wqk2JNn7Bx2JXpLdxFUkwCYMAx7Q8e/56TzYsb4Wj0Mek442qC1hL9i61q+yscoYFdRBMaGBPmqylGceKJzajD1boWrUHMLcAbYzvdEqiFomJOZVAkd7VnNSdKPezowKNtyVpK6+i/kTWtu284zWEKneBmBjuM76mWOKfApvi5/8Ab8v74mmPrHF5ZYkoJ137vwXi+99yXOrVqsaircYJqu9fEQCPnqIW4qzPMlGbUeRyU0aKpjLi8ZcbFdCLosoBqxUMABbNwsREndECvLz6hxyOKdV+LPu+ieitJLo+OoyY+OTva2v/AFcKS3rzA4oretKmIN+26kljb6PUF1MKdRBUb+2mHUt5FG7snpHorTLRZcqw9XOHKpN+HPet7HUmvTo+E4isOejfhfFc+e3XJqVuj0+j3akVpXMegWnzWH1o/wAM30LdSBruiduYz4a/9a1dGm+J8jj1jrF8xe/Iqwxnprq6lgAAQpOpAMfiBWz00W+851rZKK5fR/kdtkYNcOOiBJQT1iNTJzEkCNZ7K2eGLx8BzLUyWXrB4t4MMD0bFmIgAgzB0IGvefl76yWnjF2zSeunNOCrfyf5G+2jIdQYjzg7q3as5FKhXgdpXLbiN26D2HhXPPEmbwytciQ3MRKkGd+/sjh3VzKNM6ePYq7nTulsVhp4IY8WaomqaOnTSuLI5zffrqe9f6DVbTfFROs+C/73lpZq9Y8Icdi7UbD3A68N44Mp3qfNXj9I6fPLLDLhV0qatL7nTps3VOx02rymu4hchCqsgkLMmNRJPCa8+Wm1uZqMocKtXuvydGXWcaoRWq+lbPMoUrVSBRgdo3rKBEyFRMZlkiTJ499TPHhm+J2aY9VqcceGNV5r/s4Yq69xzceJgLoIECpqEY8MSssuXJLiyV8jSKrYoVYNbbZ0ukqroVzATlaVZWjjqoqk+LZx5pm+nlCM3x8mq+34G7/g1x7ii7ibS2U0XILhhN/VUr7I7ySd5mTV+spNxi7fodXFjbVzVL1/A6Y51Z2KCF3L4gAB8gquNNRSZxZpKU3KPIThq0oysbsThOvdfoukZ0yo2fL0ZKG2xy7nkHjurwdbpM7zSlCNp8t0q2o+46H6Z02PSY8OTJwODdrhb4ve4lult9zTwd2uW2NpLS21ygJoD7IyRJliWMmq6XS6jroynDhS9PyzTpLpnRvRZcWPI5yn5Py72kqSQ5Ka92j4Sys+ejfhfFc+e3XFquaPW6O5S+RWdcp6RaXNcfWj/DN9C3UkCTCidvYv4bEfWtXVpFeVehwdIusD9Syjs1Vto5iHmIjepAMiNN4rgy9L5Iu1BVbrnexyLSLhTcnuIMTZMhbSB2ZgqjQSTXsaPULPgWWSrnfyOXqX13VpnS5gcXZytew6ohYAkMh3mB7FjW0cmKbqLNMujlCLk7/Ycr1vD27aG5mLsC0LlUKskCSQZOlV3bb2SXezJQXDGlKUpd0fWl3O2zntG1YW0L1sZhDSrAZlZACRIG45hwrKc3GMnJclZ2abRrNqMWGMmuKVPk68eWz8vuIDjn6Dpj4PEZhbznpiOk6PNkjQTOpNeb7WqukfYP8A01p3k6rjyetR4bq+ff6Ff86JHhOGI4oT/wCVdGevda70fN6SLg8kG7ptfTYg+yNpPhrou28uYAgZhI6wIOniNYQm4O0deTGpx4WPv5e4r2tr4h+9W/teQ5vYcXmdLXOJjF9j0Q8Sn71Q9VN86JWixrlZ19UzHRH5qPeH71R7RIl6SD23MDnKxg4WfiH71T7TMp7Bi8zcc5uN7LPxD96ntMx/t+HzN050scNwsj/AfvVD1E2StFjXKzU85+N7LPxD96ntMyPYMXmHqnY72tn4h+9T2iZPsOLzD1T8b7Wx8Q/ep7RMew4vM6HnVx5EfmY94fvVHXyLPR42q3NPVRxvtbHxD96re0zK+w4vMwec/G9lj4h+9U+1ZCP9vw+ZlOdHHDcLI/wH71Q9TNhaDEuVg/OljjvFk/4D96i1M0S9DifOzX1Tsb2WfiH71PaZkewYfMZeUnKe/juj6YIOjnLkUj2UTOp9qKynkc+ZvhwRxXwjJVDYs/mwPrV/hj9C3UkHDBft7F/DYj61q6tJ8Veh5/SX/jv1LM2fdddMiXEJnI26d0iNVPCePfAryn0XqIzfZcb72/xszkxapUtrOViVZXEBlbMOIBB0317eg0zw6dYsnny82cM80ut6yGwv2nj71xclzLEg9VQJy7tx3a10Y8eKLuNmmbU6iceGbVeS/wCxPew3Soptubd0IbbyuZShZjKkGVMGDpu001mr2btWuZ0afNFQS3Ukc8XhFWwLKMzGGLuwiWcKNBJgAKPlqmXHPNjmtk2qRrh1uPT6rDlSbUHb8+XL5CPEYFijKtq0isqrMszKFbP1WJkZm1IjsFeI+jdS9ko/V/g+xj/qbRRqcpTdW+yknardX3Ll9SvedERicMOxD9KvS1MODhj4I+W0OXrXln4yb+u5Xdch6IUAUAUAUAUAUAUA/wCF2GWSdCTJB60xAyZY6u+ZnhU0BkvplYrIMGJG4xUA50AUAUAUAUAUAUAUBaHNfYZsK5USOmP0LdSCJcssU9vaeMa27I3hN4SpKmOmeRIqVJp2mUlCMlUlfqN35QYv3Vf/AJr+mr9bk/U/qZ+zYf0L6I2/KLGe6sR/Nf01HWz/AFP6k+z4f0L6IyvKHGe68R/Nf0062f6n9R7Pi/QvojLcocZ7rxHlu3B/qp1s/F/Uez4v0L6I1/KTGe68R/OuemnWz/U/qT7Pi/QvojH5Q4v3ViP5r+mp67J+p/Ur7Nh/RH6I43No3brq1649zLuLsWIG+BJqspyk/edmkccIKopL02LC9RDaHbb8/wDWqFw9RDaHbb849NAHqIbQ7bfnHpoA9RHaHbb849NAHqI7Q7bfnHpoDHqI7Q7bfnHpoA9RHaHbb849NAHqI7Q7U849NAdk5nNqBcouAKd6h4HmmKA4+oltDtTzj00AeoltDtTzj00Bj1EtofwecemgD1EtofwecemgD1EtofwecemgD1E9ofwecemgD1E9ofwecemgD1E9ofwecemgFGF5i8cxGa5aQdu+PIDQF1ciuR9nZ2FXDr1zJZ3I1Z2iTHAQAPJQHmvnS2a1jamKVgRmuvcXsK3WNwR26MPLPZUkEUoSFAPXJ3DB20YhwGAgwYZSsjvE/JRECjb+z1tIC7MzxlXMesdSZPcJ+apYRHagkKAceT+y3xWIt2LYJZzGnAHeT3CiIZ658KftqCQ8KftoA8KftoA8KftoA8KftoA8KftoA8KftoA8KftoDIv3O2gNfCn7aAPCn7aAPCn7aAPCn7aAPCn7aAPCn7aAPCX7aAPCn7aA2XFuONAOOGxGZZOhoBi5a8jcLtK1lxCwy+wuLAde6TvHd3ndU2QVVd5jEk5ceoHCcO/+5Qk09Qwe70/y7/7lQDPqGD/uC/5d/wDcoAPMaD/9gv8Al3/3KAx6hg/7gn+Xf/cqQYbmOUCfD0/y7/7lATjkPyCw2z8z22Ny6whnOkDfCqN27jJ74oCW9HUAOjoA6OgDo6AOjoA6OgDo6AOjoDcCgNSlAY6OgDo6AOjoA6OgDo6AOjoA6OgDo6AU4ddPLQGuMJYxwFAJuhoA6GgNksDjQGXsDhQGnQ0Bpes6UBzwylT89AOi26A26Gpoiw6ClCw6ClCw6CoFmegqaFh4PQWHg9BYeD0Fh4PQWHg9BYeD0Fh4PQWHg9BYeD0Fh4PQWavaioJNclAdbS6UBrcTU0BrkoAyUBnJQBkoDGSgMPb0oDkLVALVWgN4qSAAqGDJWgoIqQEUARQUEUARQBQBQBFAEUBioLIIoGZipKmlwVARrloSbIKA/9k="/>
          <p:cNvSpPr>
            <a:spLocks noChangeAspect="1" noChangeArrowheads="1"/>
          </p:cNvSpPr>
          <p:nvPr/>
        </p:nvSpPr>
        <p:spPr bwMode="auto">
          <a:xfrm>
            <a:off x="155575" y="-1790700"/>
            <a:ext cx="3324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88" name="AutoShape 20" descr="data:image/jpeg;base64,/9j/4AAQSkZJRgABAQAAAQABAAD/2wCEAAkGBxMSEhUTEhMVFRUXFx8XFRgXGBkYFxcWFxcaFxgXGBcZHiggGB0lGxgYIzMhJSkrLi4uGB8zODMtNygtLisBCgoKDg0OGhAQGi0lICUtLS0tLS0tLS0tLy0tLS0tLS0tLS0vLy0tLS0tLS0tLS0tLS0tLS0tLS0tLS0tLS0tLf/AABEIAO4A1AMBEQACEQEDEQH/xAAcAAABBAMBAAAAAAAAAAAAAAAABAUGBwECAwj/xABQEAACAQIDAwYFDwkGBgMAAAABAhEAAwQSIQUxQQYHEyJRYRRxgZHRFyQyUlRyc5KhsbKzwdLwFiMzNDVCYpPhY3SClMLTFSVTVaLxQ0XD/8QAGgEBAAMBAQEAAAAAAAAAAAAAAAECAwQFBv/EADkRAAICAQICBwcEAQQBBQAAAAABAhEDBCESMQUTMkFRYXEUIjOBkbHRUqHB8PEGFSPhNEJTcpKi/9oADAMBAAIRAxEAPwC8aAKAKAKAKAKAZOWm2/AsFfxIALW0lQdxY6LPlIoDyrtPllj77l7mLvSTuV2VR3BVMAUAmXlJjBuxV/8Amv6aA3HKrHe68R/Nf00Bn8q8d7sxH81/TQB+VeO92Yj+a/poA/KvHe7MR/Nf00AflXjvdmI/mv6aAPyrx3uzEfzX9NASTkLyrxDYg2r+IuuLg6ma45h11ga6SJ+SgLC8If27/Hb00AeEP7d/jt6aAPCH9u/x29NAHhD+3f47emgDwh/bv8dvTQB4Q/t3+O3poA8If27/AB29NAHhD+3f47emgMG83t3+O3poAS8wMrcuKe0XHHzGgJtyZ5UTZIxDS6NlzbiywCCY0nWO+JoCX0AUAUAUAUAUBC+eMf8AKMV71fprQHlCgCgCgCgCgCgCgCgOli8UZXUwykMD2EGQfPQFx7PxK30tYgE6roAxgE6MCNxIIIoBdnoAz0AZ6AM9AGegDPQBnoAz0AZ6AX7MWVb33+lalAt+oAUAUAUAUAUBDeeD9kYv3g+mtAeTqA74K0rMAxgcSNY7441aKt0Q3Q4XcBZAOV2Y6QMsAzOaSTpEDgZny1p1SK8Rw8EXv89T1SHEZXCprIbdpBjXv03U6pDiZjwRe+nVIcQeCL3+enVIcQeCr2Hz06pDiDwVe/z06pDiJ5yBu2QpsG60nrgZD1dFzgGet1j3bieNVeOiVIlDIJ0mOFRwoWGUU4ULDKKcKFmMoqOFE2ZyinChZjKKcKIs7W7VsxLka69WYE6nfrpThJs02gltCBbcuvaVya9kSaq1QEvSVBI97BMo3v8A/StSQW5UEhQBQBQBQBQEN54P2Pi/eL9NaA8nUApwHsvIavj7RWXIcAtdJmEUBnLQBloDGWgArQBFAKMDijaurdH7rTA4jcR5QSKNWSWbbvBgGUggiQe47vk+esixkvQBmoAz0AZ6AM348f8A6oDGegOOJubqzmWRw6SqEki5NGbbe/8A9K1JBcFQSFAFAFAFAFAQ3nh/Y+L96v1i0B5OoBXsxZfyGtMfaKy5DqLddJmTvmu5L2sb0ue2jsGhekJyhQqkmBvJLfJw1rztZPL1ix43W1/uVdt0iX7a5vrFu284e0BkkvbkFZMDXTWdY1rjll1WJ25WislOO7KSAPHfxr3mjQ1umAT3VBJ6Nw/IDZtpETwSy5CAlriu7sdASW1kkkaCN+giuRznezN4qFb2QXng5LYTDWMPfw1lbLNdNp1TMEIys0lW3MCu+BvMzArXFKT2ZSaXcVgrkNmnrTOoB1mZIOlbGRZHNKbd5mt3xmFi2zhSSM3WUIDHexHkFY5bStGuKPFJRLEwFnB3Drh7YBMbm3iJ7+Pk0rx56zNGfLY7NRgx4ai3uyF7fw6WcTdtpORW6uu4ESBPGJ+SvYi7SZwsb89SCT7MOGt4a29yz0ty5nOpgDI2WN+gjXd21lJuyUjfGeC3bF0pYFq4i55UyN4ETOsjtHGkZOyWiKZ61KifF3N1Z5CUJ+krMsSrkkZtP8IforUkFx1BIUAUAUAUAUBDOeH9j4v3q/WLQHk+gFuyP0g8RrXD20Un2R+yiuujGyWchOUgwPSHNkJM5spZYIVSDExqo89eZrcGd5I5MPhX9spNztSiP21+cZLqnNeZpSAotuofWRvUDfxriel1mSSU1S791/DKPrZcyq1SAK99nTZi6kggcRpUCz0Da5ztmNbtO99rThB1WsXnyscpILIpVtxGh48DXN1UrNeJEI51+WGFxtmzZwztdK3TduP0b21BylAoW4AZ63/j31pig47srJorbLpPf82/7PPWpQlPNrtqzg8YXxBItXLL2SwGbIXZGViBqQCnAHeDVJxbWxeEuF2WhYx2z7dwscTu/sb08NIK6bu076yyRU4cNFcilknxNkU27tBb2Ju3UEKzSs9kQJHiFWjGlRZiAPViB5wWLsNatrdZ1NvNEDQh2nsPirKUG2WTNr+Nw627gtO7M6hdRoBI/hHZSMHYbGLNWpUTY65u8tY5O4tESdJWZYmPItpsv8IfoJUkF0VBIUAUAUAUAUBDOeH9j4v3q/WLQHk+gFmyf0nkNa4e2imTsj3nrsOc62sSymUYqe4xUNWTZ0fF3GBBdoO8ZiQfGCacKHExORU0LNctRRNne1irijKruB2Akd/DxmoolSOWIuMxlySd2u/ThSibOYoDEUJJfsvady5a1djHVaW3+mRVHEmzsz1AAvQG1vEFfYkg9x8n2mlEmbmJZozMTG6STG70DzUoWc89AI9pPu8tY5e4tERdJWRYnPIQzYf4U/QSpBdlQAoAoAoAoAoCGc8X7HxfvV+sWgPJ9ALdkj855D81a4e2imTsjwa7aOayS8lOSXhlu7ea90Vu2wTROkZmIBgDMoAgjXvrHJk4HRpCHErHu5zbjoWu2sXmI0CvayAsBMFhcMTprBqsMzbpImcIxVt16kEVpAPbXSYmTSiLJJyU5C4zH2umQW7Vo+wNwtmcTlzBVUws8SZgEgEVyvPvyOhYvMZdt7Gv4O+bGIQK+UMpUyjodMykgHeIggEdlXx5OMrNcIhdROkx3/0rQqpDhye2M2LvdEpjql2MFoVSAYA3mWFZ5JSjG4q34Wl+7JbJzsbm+KvD4gqrQJNlozTC/vDeTHlrnhl1En72NJf/ACT/AGEZb77DTtTBtYvXLLGWRoMbjGoI8hny1unas0ezEhuVIHbAbHNyyLxZgDeWyqBJa5miWtSwzlSdRoAAetpFZSyU6JSFG0OT/RJiG6YMLFwW5ygJcLfuo2YzcX95ACBG+kclug0hhz1qQIdpv7Hy/ZWObuLxEPSViWLA5vTOHf4U/QSpBeFQAoAoAoAoAoCGc8X7HxfvV+sWgPJ9ALdk/pPIa1wdtGeXssfharvo47LG5tr1sYPE2mbrm6GVeMZFg6cJUjyVx6le8jqwu0Si9iUXCEZoYNmaRuGusnTcBXDm1E8CUoc20uV8y+TTPURcFXjvtyKT6LQRO7Xx91e20cXEYZYqAXVza8p8NewVi30y27lhEt3LZYK021W2WIPskO+QIEmSDoPLarY9BbkG51uUVjGYq2uHYXBZRs7qQVLXChyBho0BNSCRLHWujTrdsxzvZIhrL2T2jhoOMT466qOayXc0/wCvMA2Uth7iqdJzF7Z0njCk/wCGuHXrJ1aeNraSbvk1va8r8e46tNJW0/AtoYW8UKA53zKwDEgAIwfeSd5Anu3A8eLTa/BkzuHC4NJ7Pm9ua8UdGbFk4LtPlyVFV8r8Qr43EFGzL0kSO1QFPmII8leniXuI5pv3mNGatCtlkcjL3rS2BwLA93XY6+Qg+Wo6ji3ODPl4ZtHblRfAwt2dJWB3kkQKez8O5GHLxTSKxDVJ6NjftZ/Y+X7K583caQG/pKxLlkc2xnDP8MfoJUgvOoAUAUAUAUAUBDOeL9j4v3q/WLQHk+gF2x/0g8R+atcHbRnl7LJF+PxwrvOM6WbwUyVnSNCVOscRrw3Ue5K2OlzFqywEIPbnduM7jRKiG7/yaAVczbCPH5DGvCoolM1QINLloMd8kkGIqjRdSRycCTlGUToJ3eU0oWaMZ8f4/rQgxHHjvB75pRFi27tAlYAdSdJ6VzxEypPk8tU6tXdfsadY6r+TXZra5O3cB27oFS0QpC0GoovZ1w+IymSCeESR4t1RQtGcTfDRoR42Lb92/dSibXccp8Xn8dKHENu129j5fsrnz9xtifMbs9YGpZvNgfWr/DH6FupILxxOIS2pe46oiiWZiFUDtJOgqCRjblxs33bhz4rgI84qaZFmPy52b7ssfHFKYtAeXWzfdtj44pTFox+Xmzfdtj44pTFoTYrnJ2XbIBxamdeoty4PKbakA9xpTFoifOTy72fi9m4mxh7+e6yjKpt3VmHUkAugExwmlMWjzqwI36VBIs2R+kHiNa4e2jPL2WSCNB+PxvruOMW7N2PfxBIsWmuZfZRAAndJJA7dK5tRrMGnrrZJXyNceKeTsqxXiOSuNtqXbDOFUSTKNAG8wrE/JWGPpbRzkoxyK36/yi8tLlStxGu21emmcsonSako9h/w/IvHXUDphLjKwlGlVkcDDEGCO0dlZPNBd5osU33DZtjYWJwpUYiy1rNJUmCDG+GUkSNNO+pjKMuTIlGUeY1sKtRWzezbLGFBLcI3+OqTyRxx4pOka4cOTPNQxxt+CO52Zd/6Z849Nc3t2n/V9zv/ANl1/wD7T+q/IlEqd0EHd9ldSakrR5slKEnGSprmOCtImooniHbZfJ3F4lS9jDvcQHLmGUCRwBYifJVHOKdNl4xlJWkG0+TOMw6dJew720BALEqwBJgTlJy8Brx8dRGcZbJhxklbQ05qvRWxs2y3sfL9lc2fmjpwO7G3PXOblpc1h9aXPh2+hbqQMXPXyyu4nFvhVbLYsOVAEjM69VmbvDBgO6hBWZNCTFAS3m32j0eIa3v6VDA3S6AsonhpmHlFQCzcK7Mil0yMR1lnNlPZI30B1oAigI3yv2NaaxcuC2ucLvAAPcQe0GPGJHZEohlY7I/SDxGtMHbRnm7DJDXccZb/ADK4NXw18tM9PGh/s0rx+kuj9PqZxlljbSrm13+TO/SZpwi1F95YN7ZVvK2h3HieyvPXQmiT7D/+0vydXtWXx/ZHl/CjQcNPsr6nvPHb2O1wdUnjGlXMbPT+zdz++/0J3n7PFxPjJRTdJrx8/NeX4PWuT7Xy9P53vcgnPePWtj4f/wDN669L2n6HNquyvUpxbc12nCOWwAqYhOkAyHqtJIABYDMY4Dfv4V53SddVG/1L7M+g/wBOcXtM+HnwSr6x+/ItPBXLAu4a3csIFOGHTjwTMvhJVMpNzIfbNrMCDJry4qFpNLlvt3nuZXlcMk4zd8fu+/vwb91+m1W+4pnFmWJ4mJ+KK9vRf+PD0PmOnK/3DNXj/CNrB0jsrpaPLTLQ2ViHt7Lwj5zbtnpVBBI/OG/dOsdw+Q1i8cMkckLptfwXrUycI4Vaf7O+/wAuQrfaPSbMxqEuSLOaW3Rm3bzu/G6vE0GieDO5qWzrbzXee/r9Dk0unSnNSe+9UVNNe8eBY17bb2Pl+yuXUc0dWm5Ma81c50lr8059aXPh2+rt1JBW/L4f8yxn95vfXPRhDBQkKAVYPF9HqF6wMhgSGHiI3VALX2Ts1QUvLiL7qRmUNcJUhhpI46GgHvPQBnoBBt5vW173hqVzIZUGxv0o8RrXB20Z5+wyQNXccNki5JcrsRgSy2XQJcILB0LqCBGYBSDMaf8Aqs544z5mkMjiPm0uczHPbZFu4frAgm3buK6giCQXMT361RYIl3nl3EEVNNBu8w7K3MLO1o6Qd1aJmUiwMBzgYu3bVRdw5IAkvZuZyYA6xUgMYjXjFc8tPFvk/qbrVTpW19GMnK7lLfxuQXbltlSSFtoyAMREnNqTGm/t7atjxKHIplzOfNkcBg6fjt+WtDKxZhwreyYLod4J100Mbgfs8+ObFHLHhktjq0esyaXL1uJ0/r8mdr9sMSzXlZuJZbjE+UiTwrjfR2Hz+qPZj/qPVxVLgXpF/kbL9vrHXN37p8hruhFRiorkjws2WWXJLJN227bNQYq5mSjZfKa7awww5bD3LQOdbd+075Gk6KVjiT8Y8KycPe4tzox55QVJ/c77a5ZX79h7JfDojxnFqy9tnymQpJkDWPTwOWLTY8buMa+hbLqZ5FUpX9SI10HONO3j7Dy/ZXJqOaOzTcmNOauc6S2uaM+s7nw7fV26kgr3bSg4+/0ysx6R84JytmznNJYGDM7xWkFcqIfIf7fIm465reBcArIz4m2YkdViAiER2GsnqtOm1fLyZn1iGzC8kr93EHDW8PN5QWKlkACCCXLkhcsFdZ49ulbxlilHjXItFuXId8RzdYvD27l2/gwyIudil+1KKurMQrEkRO4ab6J45OkWcZJW0TDkTsu5fwSPbw5RAWVGe6hzhTBKzBgNmHkqmRwh2mTGMpckOmL2RdtOqPbhn9gAQc2saEGKLhatEboX2+T1wEZsPMbwLqAnxb4qPdJ3Ipyrdeiu5FKDKRlJzEHcZMDj3UapgqDYv6UeI/NV8HbRln7DJIu4xOog679Z+weau88+zRzGmg7e8jj8poTZnOO7d3eL5qCzIFKFipLdWRk2KFUfj8aVJWzoLU1AsTXrMfj8cKgkyXmJPsRlHcJJ80kny1DLI7qQ3HWqtlkcrlrfSwI2SpIN0qCQ30ARQDLyh/c8v2Vyajmju03JjPNc50luc0J9Z3Ph2+rt1IILylcPtPFsu5r11l8RuMR89bYe2Zz2iehuTPKfDphUDTIH7ozZ51BB3azGvZXj4tTDFFwmqab7jDHnjGNPmRTkZi0bb95pVA+GdEEjRjctOEHAkKDp/Ca7tKm9NdVbb+RfBKybcpz0eAxTXOr61uhiSIJNshAO1idIG8z2itYL3kdEpOtyHcibN18Dg3snMqo9twNcji85AYAzxHD97sqc2nhlk1N0bY9V1eBxS3Y/bfvm3dwYuMMyliwkaAlAJ10mDWWnw9XBxXI5lKTpy5jbhrF5XViRowLHNqVBk68dI07qvRch3Kq9mF2Docx87VeXNFUVXsMfnR4j81WwdtGeo+GyVIBGvk/r2V6KPMZPeb/D2kw1681lHum7kRnRXAQIGgBt0ljJGu7sFeZrdT1ebHiqT4vBXW6Tb8lZ3aaK6qeR1t49+3JErwN7DX7T2sVhLKFgqghF16QdUiFBTUggzx7qtqJQ0+SMOO2/zRlg1SzJqUa5fv8ALbyKStKdCa9GjnsWEaacBVjJsn2z8Lh06rKAFRWJFpbjsXykIqsQBow1Osg9sDhlxM+4WPHGCUILw8OXe3Vsbtv4VBDW1C9dkIHaka+Ihl07Z4RWuFvkzx+mYQWOEkld80q2afOvBoZL+HkVufPink1g0a+OkXMFRngwR1QDuPHfvmJB4UjV7kTUnGouvwTi9gFVMz2bMb3VVTMiHcwaZJ8cjrJ26WTxt0v8/wB/JR4c6jcn6pc0vFO/vfcQbbWzwly5ljRiCBuEHh2CQawk1xbG8VJRSk7a5jG9upFkw5PXrVvCp+bTM2ZrjlFZiTde3bEkE5RCyBB62hEGeLNJ8dHpaeK4E6O20byXMLcz2rc5c1tgqB0dTuBXWDlaQSeGusKxSfEic8VwPYgzD+ldp51jFyk/+P8AxfZXLqOaO3ScmMs1zHWW7zP/AKnc/vDfV26kEJ5QWQu1MUq6Bb10LxgLcYAd+grbD2zLL2R9TZV/IrtatFdwLWQQe4tl1P8AWuyPA5vEpriStxvdL05nK8klHi4dvGthtfDXenW0loPcdgqW0UZWJUj2OigRJJMAQTVc3/HzLY7m7Q6cpuSuMwloXb+Hsi2xVS9pUJtkkZQeqCoJMSJEmJ11xWZN1ubOEkjfk/yVxF20t9OiCscyZ0DmVMBtRpqD+DWeXNOMqjjb800vuyim1yRLdq7JuWmtTkbpvYdGDGYEKy5QJkEjcDUqW26o18BUNkXCwXNak3WsyEJGZFLFwwWSo3Fh7E7xpVesRaiG7eudUieB3ajfwPGonzQXIr/k8JvDxH5qtp/iIz1Pw2S9bVemkeS5Et5C7ZtWFuJfs33XPnBsiYLp0ZDqSARA036+IGvP1ejWbJDJdOPL6p/wd+l1XV4542rUue1/4H/H8pMGAbiYfGm4AGUMqqkrJXOZMAHXjFUy6LrcqyTatGK6qO6Uv8crKvW2QIr0jCzraoisiY4Ta1wIqlbywVbNbgSVEJLRMgaTI0AkEiud41fce+uk8dXKLv0tfcSbQus2UFHRQT7KSSx9kxYxmY9um4VeEaOHpDWrPFRins+/b5ITInA1c8xMMMGS4GQAnVY3yCOsCBrBBjzxuqItJ7msWOK4hwS62rxYyCGaV11hoUFxuOUxu4xVutjyf9/c05b0xCrFs2bUmZ7yd899c893aM+IZ79iGI8dXTKMddmYki2qqjlkkSqhgQzMRImdCzd2prmyYm5XZ3YNQow4WmYxeMi2y5HBYZRKBFAnWAD82mp7TLHialdk5dSnFpJ7jE1uuk4kxr5c4PohY1BJDkx29WuPO7aPQ0vJkUrA6y3uZ/8AU7n94b6u3UghG2EZdpYlWMsLlxWM72DkEyd+tb4O2Y5uwXTsLldh7WHFp+idSJ61wL1SPYspU6CT5639hw9dLNB1KVX6pV4nmR1mojDq547Sut+76EEO3LeH2omKVM9pSVYIM0K6MhNsEjNlzDTiARxq2qi5L3dzfR5Glc1V2Sfl5y+wt3BvhsObl25dhSWS6oQSC5Y3FXUDcBOsaCBXHDHLiWx2zyR4XudeRO2sOuCw4fFLaNqRcts+TfcZhoSJBBHboY8XJqlnxTlKMONNr1SqnXj6PfzrY0wThKCXFVen9RttnbuHa/hsl+3d6N3d2t6qovOGAntENIExp4z3448StprZc/JHNldKk75/ux8O3bA33rfxh81adRDxOHin4FUco8QGdiNzMSPEWmsMipo9LE/dIZyUScSo7m+ianTK8iKat1ib9PuTN9K9Q8lUznBB4g7jw89VZdbHYzuzE0SIcmZG6J03xwntq1FLBLIqCbFVkHtPnNRRHEKwpO+aiiLNui41UWY6KqslSN7aFpBJnxnf31Vo1UmztYwcNqD5eNUk9glua7bwIgXF3biNZB7Tw1j5KjG+4nKu9DRkjdI8RitDNM4EMxAknsEzQm7HGxsZgQSV7xmE+aarxGiRG+c9MrWFkEKbg8xQTXLl7ju0veQesTrLf5n/ANTuf3hvq7dSCGcqDG1saf7e99a1bYe2Y5eyWvs/m7cW0nE4kGASE0QHf1R2TXjZOmNcpvh023df+ToWixVvkGOxyLzbRfC3LzKFQXjcgC4QzIoHWMBs1wa92gkxXs4NXkyaZZJY2pcnH+fStzhlp4xzOHHtzv8AvfexIeUPNcqYa7cXF3nNpGuKtyCpyKTGkRIBE8Jq8M9ySotPB7rdspi/ti5ZdgkiIkhiJ0nWOGvHtq2XNUqoriw3HisfOSdu5iMWtm5KM9zIzt1u8tP7xAE7+I11qY5OKL25FXjqS35lpYfkzh7rdCmMxMkQAVGXs1HZXDqdctPkUJx5tK14vka4lDJ7sZ70VbyhUpd6M6lWKEjcSrwY81dGXmi2Hk0Rnkj+sr4m+ianS/FXz+xTW/Bfy+5PGQmI0PAzBntnhXqM8aDOQw2lVo04kdbdr8dtKIbC9birWVC3rQWKbawdaiiGxdYWagizo1qqNEnPUVUGc4kkDv8AFrVWXQ54EZwe7XgfMDWE3RvDcxtdFW3laQxIIXjEHXxVGK7sZOVDHj9ntbUEjePn3TWykmY8LQ4bJwgt25YQznefajdHZJnxxWc3bNYKkZW0A0cfxuiiZYifPFg+jOEOvXVzBEEDqRp5TXPkZ36ZUmVxWR0lvc0B9Z3Ph2+rt1IIfyoWdrY0f2976xq2wdswz9gv7ZPODhLlpGi8DlAI6MtBAAIld/jqHglZKzRasi2F5UWrm1rmJVbnRNZFoEKS0K1tyxUMDByEQDOokbxW8sL6pRfjZzRzReZy7qJJyi5bYZsLeRReJe06D82QBmUjMSYEAGfEKxhhkpKzeeaPC6KIu7JxNx3ayoKmJ3A7tJ7d0jfFWy4m5WVwZoqCXgO3JG3dwuMtXLyM3R3AzINWyazAOkw0xx8tWhBqL35lZ5FKcduRZOD2hhlvG709/KHzpbWyynIDKoSSJ16snz61nnU8kk9vO/4O/SarDpsEsUMfPv7+Vd/7FU8qrxbEliCpZ2bKd4zPmg+epy80cmDlL1I5yVaMQvib6JqNN8REaxXhfy+5YGGE616iPEk9qFWWalsiKpGmXzVBY0ZTQsCJFWKNi60AaFRVZtjgaq0RZtdbfpVWiOISHEGTIqriaxl4nZQGEis2aWhfstcozAid3GRxkeasJ86NYbKx2ubJl+kuXDc06pKgAAblIGk/Jx41j1tKkjd4k3bdnHG7ODAZiSg0G6Z8XEeXhUwmQ8dCnC2gEBYyoGg3SfEDoN+6obtkpbGljFnNGUR2R9vmq1FeIr3nyvBzhGB4XRHteskDzGspnZp3aZVlUOkt3miPrO58O31dupBE+Uv7Xxvw176xq30/xDn1Hwy105NbNtOlq5h7twQA93pHHW0BZlkACT+7UYdU8sJzjJJRbTteF8tt+TRhqI4cUoxnFu/+ue/mM+1ti2ExrW7TMbAt9INZIECVk6nWQPGK6IZnPEpo20Wlw5dTwS3jV8/NL177MbS2Dh+jlD+cys0ZmYAqoYqcyqCYM6SNCKiOSd7np5+jdMsU5KLVJ07fn3W9rXqbcnOTNm7bUsjuzSdGKqi5iokgcSI8hO6umocNtny//K5VFf3z2feJNt7Ctrdsqququ0OrHrKQdRruPf3is808eJcTeyJg8jXvIcPyewykp0bCDGrGR8sVxy6T0iVtu/CnZNZE6K55QrlvovYSPM0VOWSlwtd56Ol7LGbkqJxK+Jvomo03xEW1nwX8vuWJh1ivWR4MmK0WoolSOTIaE8R2FvtqrLJg1rWiYkcntEHSrWUFdm7umhRoXi3nHy1DKK7G3EYeDVaNVIzacr5eFVaLcVGrXGnTTjWbiaKQ+bJxRZCDw1+w/OK58kEmbwm6HK7iJEEacP61ko0zbitCS7cJgxHACtFFIycmzs1+CoJJG7fw7ppwk8RW/PPGbCx2XPnSsJnbpe8rWqHWW1zSn1nc+Hb6u3UkEb2ygbbOMB3dNe+saujTfE+Rzap/8XzLZs8p8OUAuWRmI6xXEaFtNRmEgSBpw8lVjoVCM4R5SbbT8+Zll1EM3C5rdKtnXL+82MWIxfSYk3UCIoXKqs5aV4hmgSTqTu39tdOPBHHiWNckU0+qWLM51tVc9+d8/G0d8XfdweuDJb2VwNGYhmyAKAoY743xG7fKjR25OlIyxyio81XPyr50JMMrZMhK5JkDPlYa7jIaVkzu7T2zssnD3HlxaapilbLvcBcqcsZRJIMGYZjxJ3nv3cK49ZFZsTxra01Ztjmo5FKSTS7nyfqKbm07YJ/N2xruziB3agnz180+gNQ3azUvJP8Al/yer7fokq6iP/5/BV3KV5xFo7sxJ87zX0OSPDwx8FRxaWXEpPzGvkbbLYpAokw30TU6b4iJ1nwX8vuWKmFue1PyV6tnhtDlYwzdhHmqLM6ZlsC53D5qiyxlMI+7KahtFkmKhgiR7H5qpZc0bBt7WrWUoFwJ9rSyGK7GFIG5p14CNwjWeJnhpHGdFlHE6HBk7xS0EmzR9mk8Pm8VRaL0zP8AwnMNRrVWyyTOuz8EVlSDBEcO0GsMkb3R0Y3XMU38OTAA0rKMa5mknfISXMO86CtEjM2OFYMDBPzVFWXWxXfPKDmwxIiRc+dK58qqjv0veVtWR1lrc1B9aXPh2+rt1JAy44TtrGT/ANa/9a1dGm+J8jk1nwvmMLYu4Sx6W4IY5oYjTQgIARrB+btrOWWbb3ZtDDjUVsiechcVmsi5dUPCNlz6ic6gZp9lCk795it3kl1Cd73+TlWOD1LXCqq67u4kdrEo3SKbVsCCAciK6nLIIKgGQSJ3COGtYwyT4lub5cOPgl7q5PuEEHzV3M8iKHTAlShZv3fLPcI7yB2aiuaad0dEOQ247ZTMpfKQzMTl7FOsz5auprkZvG+ZEecTC9FfwiiICbxxOYSde+ubJK3Z6OljUWhh5vf11Pev9W1W03xUTrfgv5fctVTXrHgD1ye2f4Q+QRO8k7goiTA36kV5PSGfNHLHHidbWzt0mCOS7Q87Y5OdBbLghlG/QqRJgHeZ1NcU9RqsVS47V7qkdeXR44xuhgSvoGeOmd1Wqk2JNn7Bx2JXpLdxFUkwCYMAx7Q8e/56TzYsb4Wj0Mek442qC1hL9i61q+yscoYFdRBMaGBPmqylGceKJzajD1boWrUHMLcAbYzvdEqiFomJOZVAkd7VnNSdKPezowKNtyVpK6+i/kTWtu284zWEKneBmBjuM76mWOKfApvi5/8Ab8v74mmPrHF5ZYkoJ137vwXi+99yXOrVqsaircYJqu9fEQCPnqIW4qzPMlGbUeRyU0aKpjLi8ZcbFdCLosoBqxUMABbNwsREndECvLz6hxyOKdV+LPu+ieitJLo+OoyY+OTva2v/AFcKS3rzA4oretKmIN+26kljb6PUF1MKdRBUb+2mHUt5FG7snpHorTLRZcqw9XOHKpN+HPet7HUmvTo+E4isOejfhfFc+e3XJqVuj0+j3akVpXMegWnzWH1o/wAM30LdSBruiduYz4a/9a1dGm+J8jj1jrF8xe/Iqwxnprq6lgAAQpOpAMfiBWz00W+851rZKK5fR/kdtkYNcOOiBJQT1iNTJzEkCNZ7K2eGLx8BzLUyWXrB4t4MMD0bFmIgAgzB0IGvefl76yWnjF2zSeunNOCrfyf5G+2jIdQYjzg7q3as5FKhXgdpXLbiN26D2HhXPPEmbwytciQ3MRKkGd+/sjh3VzKNM6ePYq7nTulsVhp4IY8WaomqaOnTSuLI5zffrqe9f6DVbTfFROs+C/73lpZq9Y8Icdi7UbD3A68N44Mp3qfNXj9I6fPLLDLhV0qatL7nTps3VOx02rymu4hchCqsgkLMmNRJPCa8+Wm1uZqMocKtXuvydGXWcaoRWq+lbPMoUrVSBRgdo3rKBEyFRMZlkiTJ499TPHhm+J2aY9VqcceGNV5r/s4Yq69xzceJgLoIECpqEY8MSssuXJLiyV8jSKrYoVYNbbZ0ukqroVzATlaVZWjjqoqk+LZx5pm+nlCM3x8mq+34G7/g1x7ii7ibS2U0XILhhN/VUr7I7ySd5mTV+spNxi7fodXFjbVzVL1/A6Y51Z2KCF3L4gAB8gquNNRSZxZpKU3KPIThq0oysbsThOvdfoukZ0yo2fL0ZKG2xy7nkHjurwdbpM7zSlCNp8t0q2o+46H6Z02PSY8OTJwODdrhb4ve4lult9zTwd2uW2NpLS21ygJoD7IyRJliWMmq6XS6jroynDhS9PyzTpLpnRvRZcWPI5yn5Py72kqSQ5Ka92j4Sys+ejfhfFc+e3XFquaPW6O5S+RWdcp6RaXNcfWj/DN9C3UkCTCidvYv4bEfWtXVpFeVehwdIusD9Syjs1Vto5iHmIjepAMiNN4rgy9L5Iu1BVbrnexyLSLhTcnuIMTZMhbSB2ZgqjQSTXsaPULPgWWSrnfyOXqX13VpnS5gcXZytew6ohYAkMh3mB7FjW0cmKbqLNMujlCLk7/Ycr1vD27aG5mLsC0LlUKskCSQZOlV3bb2SXezJQXDGlKUpd0fWl3O2zntG1YW0L1sZhDSrAZlZACRIG45hwrKc3GMnJclZ2abRrNqMWGMmuKVPk68eWz8vuIDjn6Dpj4PEZhbznpiOk6PNkjQTOpNeb7WqukfYP8A01p3k6rjyetR4bq+ff6Ff86JHhOGI4oT/wCVdGevda70fN6SLg8kG7ptfTYg+yNpPhrou28uYAgZhI6wIOniNYQm4O0deTGpx4WPv5e4r2tr4h+9W/teQ5vYcXmdLXOJjF9j0Q8Sn71Q9VN86JWixrlZ19UzHRH5qPeH71R7RIl6SD23MDnKxg4WfiH71T7TMp7Bi8zcc5uN7LPxD96ntMx/t+HzN050scNwsj/AfvVD1E2StFjXKzU85+N7LPxD96ntMyPYMXmHqnY72tn4h+9T2iZPsOLzD1T8b7Wx8Q/ep7RMew4vM6HnVx5EfmY94fvVHXyLPR42q3NPVRxvtbHxD96re0zK+w4vMwec/G9lj4h+9U+1ZCP9vw+ZlOdHHDcLI/wH71Q9TNhaDEuVg/OljjvFk/4D96i1M0S9DifOzX1Tsb2WfiH71PaZkewYfMZeUnKe/juj6YIOjnLkUj2UTOp9qKynkc+ZvhwRxXwjJVDYs/mwPrV/hj9C3UkHDBft7F/DYj61q6tJ8Veh5/SX/jv1LM2fdddMiXEJnI26d0iNVPCePfAryn0XqIzfZcb72/xszkxapUtrOViVZXEBlbMOIBB0317eg0zw6dYsnny82cM80ut6yGwv2nj71xclzLEg9VQJy7tx3a10Y8eKLuNmmbU6iceGbVeS/wCxPew3Soptubd0IbbyuZShZjKkGVMGDpu001mr2btWuZ0afNFQS3Ukc8XhFWwLKMzGGLuwiWcKNBJgAKPlqmXHPNjmtk2qRrh1uPT6rDlSbUHb8+XL5CPEYFijKtq0isqrMszKFbP1WJkZm1IjsFeI+jdS9ko/V/g+xj/qbRRqcpTdW+yknardX3Ll9SvedERicMOxD9KvS1MODhj4I+W0OXrXln4yb+u5Xdch6IUAUAUAUAUAUAUA/wCF2GWSdCTJB60xAyZY6u+ZnhU0BkvplYrIMGJG4xUA50AUAUAUAUAUAUAUBaHNfYZsK5USOmP0LdSCJcssU9vaeMa27I3hN4SpKmOmeRIqVJp2mUlCMlUlfqN35QYv3Vf/AJr+mr9bk/U/qZ+zYf0L6I2/KLGe6sR/Nf01HWz/AFP6k+z4f0L6IyvKHGe68R/Nf0062f6n9R7Pi/QvojLcocZ7rxHlu3B/qp1s/F/Uez4v0L6I1/KTGe68R/OuemnWz/U/qT7Pi/QvojH5Q4v3ViP5r+mp67J+p/Ur7Nh/RH6I43No3brq1649zLuLsWIG+BJqspyk/edmkccIKopL02LC9RDaHbb8/wDWqFw9RDaHbb849NAHqIbQ7bfnHpoA9RHaHbb849NAHqI7Q7bfnHpoDHqI7Q7bfnHpoA9RHaHbb849NAHqI7Q7U849NAdk5nNqBcouAKd6h4HmmKA4+oltDtTzj00AeoltDtTzj00Bj1EtofwecemgD1EtofwecemgD1EtofwecemgD1E9ofwecemgD1E9ofwecemgD1E9ofwecemgFGF5i8cxGa5aQdu+PIDQF1ciuR9nZ2FXDr1zJZ3I1Z2iTHAQAPJQHmvnS2a1jamKVgRmuvcXsK3WNwR26MPLPZUkEUoSFAPXJ3DB20YhwGAgwYZSsjvE/JRECjb+z1tIC7MzxlXMesdSZPcJ+apYRHagkKAceT+y3xWIt2LYJZzGnAHeT3CiIZ658KftqCQ8KftoA8KftoA8KftoA8KftoA8KftoA8KftoA8KftoDIv3O2gNfCn7aAPCn7aAPCn7aAPCn7aAPCn7aAPCn7aAPCX7aAPCn7aA2XFuONAOOGxGZZOhoBi5a8jcLtK1lxCwy+wuLAde6TvHd3ndU2QVVd5jEk5ceoHCcO/+5Qk09Qwe70/y7/7lQDPqGD/uC/5d/wDcoAPMaD/9gv8Al3/3KAx6hg/7gn+Xf/cqQYbmOUCfD0/y7/7lATjkPyCw2z8z22Ny6whnOkDfCqN27jJ74oCW9HUAOjoA6OgDo6AOjoA6OgDo6AOjoDcCgNSlAY6OgDo6AOjoA6OgDo6AOjoA6OgDo6AU4ddPLQGuMJYxwFAJuhoA6GgNksDjQGXsDhQGnQ0Bpes6UBzwylT89AOi26A26Gpoiw6ClCw6ClCw6CoFmegqaFh4PQWHg9BYeD0Fh4PQWHg9BYeD0Fh4PQWHg9BYeD0Fh4PQWavaioJNclAdbS6UBrcTU0BrkoAyUBnJQBkoDGSgMPb0oDkLVALVWgN4qSAAqGDJWgoIqQEUARQUEUARQBQBQBFAEUBioLIIoGZipKmlwVARrloSbIKA/9k="/>
          <p:cNvSpPr>
            <a:spLocks noChangeAspect="1" noChangeArrowheads="1"/>
          </p:cNvSpPr>
          <p:nvPr/>
        </p:nvSpPr>
        <p:spPr bwMode="auto">
          <a:xfrm>
            <a:off x="304800" y="-933450"/>
            <a:ext cx="3324225" cy="37433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 name="Title 1"/>
          <p:cNvSpPr>
            <a:spLocks noGrp="1"/>
          </p:cNvSpPr>
          <p:nvPr>
            <p:ph type="ctrTitle"/>
          </p:nvPr>
        </p:nvSpPr>
        <p:spPr>
          <a:xfrm>
            <a:off x="685800" y="2155031"/>
            <a:ext cx="7772400" cy="1102519"/>
          </a:xfrm>
        </p:spPr>
        <p:txBody>
          <a:bodyPr>
            <a:normAutofit fontScale="90000"/>
          </a:bodyPr>
          <a:lstStyle/>
          <a:p>
            <a:r>
              <a:rPr lang="en-US" sz="3600" b="1" dirty="0" smtClean="0"/>
              <a:t>So Who Is Killing It With Podcasting</a:t>
            </a:r>
            <a:br>
              <a:rPr lang="en-US" sz="3600" b="1" dirty="0" smtClean="0"/>
            </a:br>
            <a:r>
              <a:rPr lang="en-US" sz="3600" b="1" dirty="0" smtClean="0"/>
              <a:t>YouTube &amp; Social Media Video?</a:t>
            </a:r>
            <a:br>
              <a:rPr lang="en-US" sz="3600" b="1" dirty="0" smtClean="0"/>
            </a:br>
            <a:r>
              <a:rPr lang="en-US" sz="3600" b="1" dirty="0" smtClean="0"/>
              <a:t/>
            </a:r>
            <a:br>
              <a:rPr lang="en-US" sz="3600" b="1" dirty="0" smtClean="0"/>
            </a:br>
            <a:r>
              <a:rPr lang="en-US" sz="3600" b="1" dirty="0" smtClean="0"/>
              <a:t>The Media Worth Being Social!</a:t>
            </a:r>
            <a:r>
              <a:rPr lang="en-US" sz="3600" b="1" dirty="0" smtClean="0"/>
              <a:t/>
            </a:r>
            <a:br>
              <a:rPr lang="en-US" sz="3600" b="1" dirty="0" smtClean="0"/>
            </a:br>
            <a:r>
              <a:rPr lang="en-US" b="1" dirty="0"/>
              <a:t/>
            </a:r>
            <a:br>
              <a:rPr lang="en-US" b="1" dirty="0"/>
            </a:br>
            <a:endParaRPr lang="en-US" sz="20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552950"/>
            <a:ext cx="9144000" cy="5905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1026" name="Picture 2"/>
          <p:cNvPicPr>
            <a:picLocks noChangeAspect="1" noChangeArrowheads="1"/>
          </p:cNvPicPr>
          <p:nvPr/>
        </p:nvPicPr>
        <p:blipFill>
          <a:blip r:embed="rId2" cstate="print"/>
          <a:srcRect l="50000" t="8000" r="500" b="4000"/>
          <a:stretch>
            <a:fillRect/>
          </a:stretch>
        </p:blipFill>
        <p:spPr bwMode="auto">
          <a:xfrm>
            <a:off x="0" y="-19050"/>
            <a:ext cx="9144000" cy="4705350"/>
          </a:xfrm>
          <a:prstGeom prst="rect">
            <a:avLst/>
          </a:prstGeom>
          <a:noFill/>
          <a:ln w="9525">
            <a:noFill/>
            <a:miter lim="800000"/>
            <a:headEnd/>
            <a:tailEnd/>
          </a:ln>
        </p:spPr>
      </p:pic>
      <p:sp>
        <p:nvSpPr>
          <p:cNvPr id="8" name="Rectangular Callout 7"/>
          <p:cNvSpPr/>
          <p:nvPr/>
        </p:nvSpPr>
        <p:spPr>
          <a:xfrm>
            <a:off x="381000" y="1200150"/>
            <a:ext cx="3124200" cy="1295400"/>
          </a:xfrm>
          <a:prstGeom prst="wedgeRectCallout">
            <a:avLst>
              <a:gd name="adj1" fmla="val 210233"/>
              <a:gd name="adj2" fmla="val -11781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2"/>
          <p:cNvPicPr>
            <a:picLocks noChangeAspect="1" noChangeArrowheads="1"/>
          </p:cNvPicPr>
          <p:nvPr/>
        </p:nvPicPr>
        <p:blipFill>
          <a:blip r:embed="rId2" cstate="print"/>
          <a:srcRect l="92900" t="8000" r="665" b="83450"/>
          <a:stretch>
            <a:fillRect/>
          </a:stretch>
        </p:blipFill>
        <p:spPr bwMode="auto">
          <a:xfrm>
            <a:off x="457200" y="1276350"/>
            <a:ext cx="2971800" cy="114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0" y="285750"/>
            <a:ext cx="6400800" cy="1102519"/>
          </a:xfrm>
        </p:spPr>
        <p:txBody>
          <a:bodyPr>
            <a:normAutofit/>
          </a:bodyPr>
          <a:lstStyle/>
          <a:p>
            <a:r>
              <a:rPr lang="en-US" sz="3100" b="1" dirty="0" smtClean="0"/>
              <a:t>Title</a:t>
            </a:r>
            <a:endParaRPr lang="en-US" sz="2000" b="1" dirty="0"/>
          </a:p>
        </p:txBody>
      </p:sp>
      <p:sp>
        <p:nvSpPr>
          <p:cNvPr id="14" name="TextBox 13"/>
          <p:cNvSpPr txBox="1"/>
          <p:nvPr/>
        </p:nvSpPr>
        <p:spPr>
          <a:xfrm>
            <a:off x="1295400" y="1364218"/>
            <a:ext cx="6477000" cy="369332"/>
          </a:xfrm>
          <a:prstGeom prst="rect">
            <a:avLst/>
          </a:prstGeom>
          <a:noFill/>
        </p:spPr>
        <p:txBody>
          <a:bodyPr wrap="square" rtlCol="0" anchor="b" anchorCtr="0">
            <a:spAutoFit/>
          </a:bodyPr>
          <a:lstStyle/>
          <a:p>
            <a:r>
              <a:rPr lang="en-US" dirty="0" smtClean="0"/>
              <a:t>What is Podcasting really.</a:t>
            </a:r>
            <a:endParaRPr lang="en-US" dirty="0"/>
          </a:p>
        </p:txBody>
      </p:sp>
      <p:pic>
        <p:nvPicPr>
          <p:cNvPr id="40962" name="Picture 2"/>
          <p:cNvPicPr>
            <a:picLocks noChangeAspect="1" noChangeArrowheads="1"/>
          </p:cNvPicPr>
          <p:nvPr/>
        </p:nvPicPr>
        <p:blipFill>
          <a:blip r:embed="rId2" cstate="print"/>
          <a:srcRect l="50500" t="7778" r="2000" b="4222"/>
          <a:stretch>
            <a:fillRect/>
          </a:stretch>
        </p:blipFill>
        <p:spPr bwMode="auto">
          <a:xfrm>
            <a:off x="0" y="0"/>
            <a:ext cx="9871364" cy="5143500"/>
          </a:xfrm>
          <a:prstGeom prst="rect">
            <a:avLst/>
          </a:prstGeom>
          <a:noFill/>
          <a:ln w="9525">
            <a:noFill/>
            <a:miter lim="800000"/>
            <a:headEnd/>
            <a:tailEnd/>
          </a:ln>
        </p:spPr>
      </p:pic>
      <p:sp>
        <p:nvSpPr>
          <p:cNvPr id="6" name="Rectangular Callout 5"/>
          <p:cNvSpPr/>
          <p:nvPr/>
        </p:nvSpPr>
        <p:spPr>
          <a:xfrm>
            <a:off x="228600" y="3562350"/>
            <a:ext cx="3124200" cy="1295400"/>
          </a:xfrm>
          <a:prstGeom prst="wedgeRectCallout">
            <a:avLst>
              <a:gd name="adj1" fmla="val 205588"/>
              <a:gd name="adj2" fmla="val -2982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 name="Picture 2"/>
          <p:cNvPicPr>
            <a:picLocks noChangeAspect="1" noChangeArrowheads="1"/>
          </p:cNvPicPr>
          <p:nvPr/>
        </p:nvPicPr>
        <p:blipFill>
          <a:blip r:embed="rId2" cstate="print"/>
          <a:srcRect l="87533" t="7713" r="6233" b="83422"/>
          <a:stretch>
            <a:fillRect/>
          </a:stretch>
        </p:blipFill>
        <p:spPr bwMode="auto">
          <a:xfrm>
            <a:off x="152400" y="3562350"/>
            <a:ext cx="3238500" cy="1295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l="54750" t="8000" r="500" b="4000"/>
          <a:stretch>
            <a:fillRect/>
          </a:stretch>
        </p:blipFill>
        <p:spPr bwMode="auto">
          <a:xfrm>
            <a:off x="0" y="0"/>
            <a:ext cx="9299864" cy="5143500"/>
          </a:xfrm>
          <a:prstGeom prst="rect">
            <a:avLst/>
          </a:prstGeom>
          <a:noFill/>
          <a:ln w="9525">
            <a:noFill/>
            <a:miter lim="800000"/>
            <a:headEnd/>
            <a:tailEnd/>
          </a:ln>
        </p:spPr>
      </p:pic>
      <p:pic>
        <p:nvPicPr>
          <p:cNvPr id="3076" name="Picture 4" descr="Crush It!: Why NOW Is the Time to Cash In on Your Passion"/>
          <p:cNvPicPr>
            <a:picLocks noChangeAspect="1" noChangeArrowheads="1"/>
          </p:cNvPicPr>
          <p:nvPr/>
        </p:nvPicPr>
        <p:blipFill>
          <a:blip r:embed="rId3" cstate="print"/>
          <a:srcRect/>
          <a:stretch>
            <a:fillRect/>
          </a:stretch>
        </p:blipFill>
        <p:spPr bwMode="auto">
          <a:xfrm>
            <a:off x="7315200" y="2495550"/>
            <a:ext cx="1552575" cy="236084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0" y="285750"/>
            <a:ext cx="6400800" cy="1102519"/>
          </a:xfrm>
        </p:spPr>
        <p:txBody>
          <a:bodyPr>
            <a:normAutofit/>
          </a:bodyPr>
          <a:lstStyle/>
          <a:p>
            <a:r>
              <a:rPr lang="en-US" sz="3100" b="1" dirty="0" smtClean="0"/>
              <a:t>Title</a:t>
            </a:r>
            <a:endParaRPr lang="en-US" sz="2000" b="1" dirty="0"/>
          </a:p>
        </p:txBody>
      </p:sp>
      <p:sp>
        <p:nvSpPr>
          <p:cNvPr id="14" name="TextBox 13"/>
          <p:cNvSpPr txBox="1"/>
          <p:nvPr/>
        </p:nvSpPr>
        <p:spPr>
          <a:xfrm>
            <a:off x="1295400" y="1364218"/>
            <a:ext cx="6477000" cy="369332"/>
          </a:xfrm>
          <a:prstGeom prst="rect">
            <a:avLst/>
          </a:prstGeom>
          <a:noFill/>
        </p:spPr>
        <p:txBody>
          <a:bodyPr wrap="square" rtlCol="0" anchor="b" anchorCtr="0">
            <a:spAutoFit/>
          </a:bodyPr>
          <a:lstStyle/>
          <a:p>
            <a:r>
              <a:rPr lang="en-US" dirty="0" smtClean="0"/>
              <a:t>What is Podcasting really.</a:t>
            </a:r>
            <a:endParaRPr lang="en-US" dirty="0"/>
          </a:p>
        </p:txBody>
      </p:sp>
      <p:pic>
        <p:nvPicPr>
          <p:cNvPr id="39938" name="Picture 2"/>
          <p:cNvPicPr>
            <a:picLocks noChangeAspect="1" noChangeArrowheads="1"/>
          </p:cNvPicPr>
          <p:nvPr/>
        </p:nvPicPr>
        <p:blipFill>
          <a:blip r:embed="rId2" cstate="print"/>
          <a:srcRect l="49750" t="6836"/>
          <a:stretch>
            <a:fillRect/>
          </a:stretch>
        </p:blipFill>
        <p:spPr bwMode="auto">
          <a:xfrm>
            <a:off x="-228600" y="-11216"/>
            <a:ext cx="10134600" cy="540236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0" y="285750"/>
            <a:ext cx="9144000" cy="1102519"/>
          </a:xfrm>
        </p:spPr>
        <p:txBody>
          <a:bodyPr>
            <a:normAutofit/>
          </a:bodyPr>
          <a:lstStyle/>
          <a:p>
            <a:r>
              <a:rPr lang="en-US" sz="3100" b="1" dirty="0" smtClean="0"/>
              <a:t>Recap Of Your Takeaways</a:t>
            </a:r>
            <a:endParaRPr lang="en-US" sz="2000" b="1" dirty="0"/>
          </a:p>
        </p:txBody>
      </p:sp>
      <p:sp>
        <p:nvSpPr>
          <p:cNvPr id="14" name="TextBox 13"/>
          <p:cNvSpPr txBox="1"/>
          <p:nvPr/>
        </p:nvSpPr>
        <p:spPr>
          <a:xfrm>
            <a:off x="1295400" y="1059418"/>
            <a:ext cx="6477000" cy="369332"/>
          </a:xfrm>
          <a:prstGeom prst="rect">
            <a:avLst/>
          </a:prstGeom>
          <a:noFill/>
        </p:spPr>
        <p:txBody>
          <a:bodyPr wrap="square" rtlCol="0" anchor="t" anchorCtr="0">
            <a:spAutoFit/>
          </a:bodyPr>
          <a:lstStyle/>
          <a:p>
            <a:r>
              <a:rPr lang="en-US" dirty="0" smtClean="0"/>
              <a:t>What is Podcasting really and </a:t>
            </a:r>
            <a:r>
              <a:rPr lang="en-US" dirty="0" smtClean="0"/>
              <a:t>technically – radio &amp; TV to phones</a:t>
            </a:r>
            <a:endParaRPr lang="en-US" dirty="0"/>
          </a:p>
        </p:txBody>
      </p:sp>
      <p:sp>
        <p:nvSpPr>
          <p:cNvPr id="15" name="TextBox 14"/>
          <p:cNvSpPr txBox="1"/>
          <p:nvPr/>
        </p:nvSpPr>
        <p:spPr>
          <a:xfrm>
            <a:off x="1295400" y="1364218"/>
            <a:ext cx="6477000" cy="369332"/>
          </a:xfrm>
          <a:prstGeom prst="rect">
            <a:avLst/>
          </a:prstGeom>
          <a:noFill/>
        </p:spPr>
        <p:txBody>
          <a:bodyPr wrap="square" rtlCol="0" anchor="t" anchorCtr="0">
            <a:spAutoFit/>
          </a:bodyPr>
          <a:lstStyle/>
          <a:p>
            <a:r>
              <a:rPr lang="en-US" dirty="0" smtClean="0"/>
              <a:t>Monetizing Radio, TV Then </a:t>
            </a:r>
            <a:r>
              <a:rPr lang="en-US" dirty="0" err="1" smtClean="0"/>
              <a:t>vs</a:t>
            </a:r>
            <a:r>
              <a:rPr lang="en-US" dirty="0" smtClean="0"/>
              <a:t> Podcasting  </a:t>
            </a:r>
            <a:r>
              <a:rPr lang="en-US" dirty="0" smtClean="0"/>
              <a:t>Now</a:t>
            </a:r>
            <a:endParaRPr lang="en-US" dirty="0"/>
          </a:p>
        </p:txBody>
      </p:sp>
      <p:sp>
        <p:nvSpPr>
          <p:cNvPr id="16" name="TextBox 15"/>
          <p:cNvSpPr txBox="1"/>
          <p:nvPr/>
        </p:nvSpPr>
        <p:spPr>
          <a:xfrm>
            <a:off x="1295400" y="1657350"/>
            <a:ext cx="6477000" cy="369332"/>
          </a:xfrm>
          <a:prstGeom prst="rect">
            <a:avLst/>
          </a:prstGeom>
          <a:noFill/>
        </p:spPr>
        <p:txBody>
          <a:bodyPr wrap="square" rtlCol="0" anchor="t" anchorCtr="0">
            <a:spAutoFit/>
          </a:bodyPr>
          <a:lstStyle/>
          <a:p>
            <a:r>
              <a:rPr lang="en-US" dirty="0" smtClean="0"/>
              <a:t>The basics of how it works and how easy to setup with </a:t>
            </a:r>
            <a:r>
              <a:rPr lang="en-US" dirty="0" err="1" smtClean="0"/>
              <a:t>Wordpress</a:t>
            </a:r>
            <a:endParaRPr lang="en-US" dirty="0"/>
          </a:p>
        </p:txBody>
      </p:sp>
      <p:sp>
        <p:nvSpPr>
          <p:cNvPr id="21" name="TextBox 20"/>
          <p:cNvSpPr txBox="1"/>
          <p:nvPr/>
        </p:nvSpPr>
        <p:spPr>
          <a:xfrm>
            <a:off x="1295400" y="2038350"/>
            <a:ext cx="6477000" cy="369332"/>
          </a:xfrm>
          <a:prstGeom prst="rect">
            <a:avLst/>
          </a:prstGeom>
          <a:noFill/>
        </p:spPr>
        <p:txBody>
          <a:bodyPr wrap="square" rtlCol="0" anchor="t" anchorCtr="0">
            <a:spAutoFit/>
          </a:bodyPr>
          <a:lstStyle/>
          <a:p>
            <a:r>
              <a:rPr lang="en-US" dirty="0" smtClean="0"/>
              <a:t>Audience building strategies – no listeners, no viewers, no money</a:t>
            </a:r>
            <a:endParaRPr lang="en-US" dirty="0"/>
          </a:p>
        </p:txBody>
      </p:sp>
      <p:sp>
        <p:nvSpPr>
          <p:cNvPr id="22" name="TextBox 21"/>
          <p:cNvSpPr txBox="1"/>
          <p:nvPr/>
        </p:nvSpPr>
        <p:spPr>
          <a:xfrm>
            <a:off x="1295400" y="2343150"/>
            <a:ext cx="6477000" cy="369332"/>
          </a:xfrm>
          <a:prstGeom prst="rect">
            <a:avLst/>
          </a:prstGeom>
          <a:noFill/>
        </p:spPr>
        <p:txBody>
          <a:bodyPr wrap="square" rtlCol="0" anchor="t" anchorCtr="0">
            <a:spAutoFit/>
          </a:bodyPr>
          <a:lstStyle/>
          <a:p>
            <a:r>
              <a:rPr lang="en-US" dirty="0" smtClean="0"/>
              <a:t>Ways to make money and generate sales</a:t>
            </a:r>
            <a:endParaRPr lang="en-US" dirty="0"/>
          </a:p>
        </p:txBody>
      </p:sp>
      <p:sp>
        <p:nvSpPr>
          <p:cNvPr id="9" name="TextBox 8"/>
          <p:cNvSpPr txBox="1"/>
          <p:nvPr/>
        </p:nvSpPr>
        <p:spPr>
          <a:xfrm>
            <a:off x="1295400" y="2724150"/>
            <a:ext cx="6477000" cy="369332"/>
          </a:xfrm>
          <a:prstGeom prst="rect">
            <a:avLst/>
          </a:prstGeom>
          <a:noFill/>
        </p:spPr>
        <p:txBody>
          <a:bodyPr wrap="square" rtlCol="0" anchor="t" anchorCtr="0">
            <a:spAutoFit/>
          </a:bodyPr>
          <a:lstStyle/>
          <a:p>
            <a:r>
              <a:rPr lang="en-US" dirty="0" smtClean="0"/>
              <a:t>Good microphone, recording software, production assets</a:t>
            </a:r>
            <a:endParaRPr lang="en-US" dirty="0"/>
          </a:p>
        </p:txBody>
      </p:sp>
      <p:sp>
        <p:nvSpPr>
          <p:cNvPr id="10" name="TextBox 9"/>
          <p:cNvSpPr txBox="1"/>
          <p:nvPr/>
        </p:nvSpPr>
        <p:spPr>
          <a:xfrm>
            <a:off x="1295400" y="3144619"/>
            <a:ext cx="6477000" cy="646331"/>
          </a:xfrm>
          <a:prstGeom prst="rect">
            <a:avLst/>
          </a:prstGeom>
          <a:noFill/>
        </p:spPr>
        <p:txBody>
          <a:bodyPr wrap="square" rtlCol="0" anchor="t" anchorCtr="0">
            <a:spAutoFit/>
          </a:bodyPr>
          <a:lstStyle/>
          <a:p>
            <a:r>
              <a:rPr lang="en-US" dirty="0" smtClean="0"/>
              <a:t>The Killer </a:t>
            </a:r>
            <a:r>
              <a:rPr lang="en-US" dirty="0" err="1" smtClean="0"/>
              <a:t>iPhone</a:t>
            </a:r>
            <a:r>
              <a:rPr lang="en-US" dirty="0" smtClean="0"/>
              <a:t> apps - </a:t>
            </a:r>
            <a:r>
              <a:rPr lang="en-US" dirty="0" err="1" smtClean="0"/>
              <a:t>Bossjock</a:t>
            </a:r>
            <a:r>
              <a:rPr lang="en-US" dirty="0" smtClean="0"/>
              <a:t> Studio, </a:t>
            </a:r>
            <a:r>
              <a:rPr lang="en-US" dirty="0" err="1" smtClean="0"/>
              <a:t>iMovie</a:t>
            </a:r>
            <a:r>
              <a:rPr lang="en-US" dirty="0" smtClean="0"/>
              <a:t>, Switcher Go, </a:t>
            </a:r>
            <a:br>
              <a:rPr lang="en-US" dirty="0" smtClean="0"/>
            </a:br>
            <a:r>
              <a:rPr lang="en-US" dirty="0" smtClean="0"/>
              <a:t>YouTube Director  </a:t>
            </a:r>
            <a:r>
              <a:rPr lang="en-US" dirty="0" smtClean="0"/>
              <a:t>&amp; the Apogee </a:t>
            </a:r>
            <a:r>
              <a:rPr lang="en-US" dirty="0" smtClean="0"/>
              <a:t>&amp; </a:t>
            </a:r>
            <a:r>
              <a:rPr lang="en-US" dirty="0" err="1" smtClean="0"/>
              <a:t>iRig</a:t>
            </a:r>
            <a:r>
              <a:rPr lang="en-US" dirty="0" smtClean="0"/>
              <a:t> </a:t>
            </a:r>
            <a:r>
              <a:rPr lang="en-US" dirty="0" err="1" smtClean="0"/>
              <a:t>mics</a:t>
            </a:r>
            <a:endParaRPr lang="en-US" dirty="0"/>
          </a:p>
        </p:txBody>
      </p:sp>
      <p:sp>
        <p:nvSpPr>
          <p:cNvPr id="12" name="TextBox 11"/>
          <p:cNvSpPr txBox="1"/>
          <p:nvPr/>
        </p:nvSpPr>
        <p:spPr>
          <a:xfrm>
            <a:off x="1295400" y="3790950"/>
            <a:ext cx="6477000" cy="369332"/>
          </a:xfrm>
          <a:prstGeom prst="rect">
            <a:avLst/>
          </a:prstGeom>
          <a:noFill/>
        </p:spPr>
        <p:txBody>
          <a:bodyPr wrap="square" rtlCol="0" anchor="t" anchorCtr="0">
            <a:spAutoFit/>
          </a:bodyPr>
          <a:lstStyle/>
          <a:p>
            <a:r>
              <a:rPr lang="en-US" dirty="0" smtClean="0"/>
              <a:t>YouTube videos &amp; repurposing as podcast, blogs, &amp; </a:t>
            </a:r>
            <a:r>
              <a:rPr lang="en-US" dirty="0" err="1" smtClean="0"/>
              <a:t>Facebook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5" grpId="0"/>
      <p:bldP spid="16" grpId="0"/>
      <p:bldP spid="21" grpId="0"/>
      <p:bldP spid="22" grpId="0"/>
      <p:bldP spid="9" grpId="0"/>
      <p:bldP spid="10"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219200" y="1123950"/>
            <a:ext cx="6400800" cy="1102519"/>
          </a:xfrm>
        </p:spPr>
        <p:txBody>
          <a:bodyPr>
            <a:normAutofit fontScale="90000"/>
          </a:bodyPr>
          <a:lstStyle/>
          <a:p>
            <a:r>
              <a:rPr lang="en-US" sz="3100" b="1" dirty="0" smtClean="0"/>
              <a:t>So who els</a:t>
            </a:r>
            <a:r>
              <a:rPr lang="en-US" sz="3100" b="1" dirty="0" smtClean="0"/>
              <a:t>e </a:t>
            </a:r>
            <a:r>
              <a:rPr lang="en-US" sz="3100" b="1" dirty="0" smtClean="0"/>
              <a:t>wants to make this a priority NOW! </a:t>
            </a:r>
            <a:r>
              <a:rPr lang="en-US" sz="3100" b="1" dirty="0" smtClean="0"/>
              <a:t>….</a:t>
            </a:r>
            <a:r>
              <a:rPr lang="en-US" sz="3100" b="1" dirty="0" smtClean="0"/>
              <a:t>TODAY!!</a:t>
            </a:r>
            <a:br>
              <a:rPr lang="en-US" sz="3100" b="1" dirty="0" smtClean="0"/>
            </a:br>
            <a:r>
              <a:rPr lang="en-US" sz="3100" b="1" dirty="0" smtClean="0"/>
              <a:t/>
            </a:r>
            <a:br>
              <a:rPr lang="en-US" sz="3100" b="1" dirty="0" smtClean="0"/>
            </a:br>
            <a:r>
              <a:rPr lang="en-US" sz="3100" b="1" dirty="0" smtClean="0"/>
              <a:t>Consistent killer content on …</a:t>
            </a:r>
            <a:r>
              <a:rPr lang="en-US" sz="3100" b="1" dirty="0" smtClean="0"/>
              <a:t> </a:t>
            </a:r>
            <a:br>
              <a:rPr lang="en-US" sz="3100" b="1" dirty="0" smtClean="0"/>
            </a:br>
            <a:endParaRPr lang="en-US" sz="2700" b="1" dirty="0"/>
          </a:p>
        </p:txBody>
      </p:sp>
      <p:pic>
        <p:nvPicPr>
          <p:cNvPr id="3" name="Picture 2" descr="youtube.png"/>
          <p:cNvPicPr>
            <a:picLocks noChangeAspect="1"/>
          </p:cNvPicPr>
          <p:nvPr/>
        </p:nvPicPr>
        <p:blipFill>
          <a:blip r:embed="rId3" cstate="print"/>
          <a:srcRect l="17308" t="14376" b="25242"/>
          <a:stretch>
            <a:fillRect/>
          </a:stretch>
        </p:blipFill>
        <p:spPr>
          <a:xfrm>
            <a:off x="1570274" y="2462892"/>
            <a:ext cx="2184400" cy="990600"/>
          </a:xfrm>
          <a:prstGeom prst="rect">
            <a:avLst/>
          </a:prstGeom>
        </p:spPr>
      </p:pic>
      <p:pic>
        <p:nvPicPr>
          <p:cNvPr id="4" name="IMG_0044.jpeg"/>
          <p:cNvPicPr/>
          <p:nvPr/>
        </p:nvPicPr>
        <p:blipFill>
          <a:blip r:embed="rId4" cstate="print">
            <a:extLst/>
          </a:blip>
          <a:srcRect/>
          <a:stretch>
            <a:fillRect/>
          </a:stretch>
        </p:blipFill>
        <p:spPr>
          <a:xfrm>
            <a:off x="3581400" y="2571750"/>
            <a:ext cx="1722674" cy="910663"/>
          </a:xfrm>
          <a:prstGeom prst="rect">
            <a:avLst/>
          </a:prstGeom>
          <a:ln w="12700">
            <a:miter lim="400000"/>
          </a:ln>
        </p:spPr>
      </p:pic>
      <p:pic>
        <p:nvPicPr>
          <p:cNvPr id="5" name="Picture 2" descr="Image result for facebook live logo"/>
          <p:cNvPicPr>
            <a:picLocks noChangeAspect="1" noChangeArrowheads="1"/>
          </p:cNvPicPr>
          <p:nvPr/>
        </p:nvPicPr>
        <p:blipFill>
          <a:blip r:embed="rId5" cstate="print"/>
          <a:srcRect/>
          <a:stretch>
            <a:fillRect/>
          </a:stretch>
        </p:blipFill>
        <p:spPr bwMode="auto">
          <a:xfrm>
            <a:off x="5456474" y="2767692"/>
            <a:ext cx="1994169" cy="685800"/>
          </a:xfrm>
          <a:prstGeom prst="rect">
            <a:avLst/>
          </a:prstGeom>
          <a:noFill/>
        </p:spPr>
      </p:pic>
      <p:sp>
        <p:nvSpPr>
          <p:cNvPr id="6" name="Title 1"/>
          <p:cNvSpPr txBox="1">
            <a:spLocks/>
          </p:cNvSpPr>
          <p:nvPr/>
        </p:nvSpPr>
        <p:spPr>
          <a:xfrm>
            <a:off x="1447800" y="3602831"/>
            <a:ext cx="6400800" cy="1102519"/>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dirty="0" smtClean="0">
                <a:ln>
                  <a:noFill/>
                </a:ln>
                <a:solidFill>
                  <a:schemeClr val="tx1"/>
                </a:solidFill>
                <a:effectLst/>
                <a:uLnTx/>
                <a:uFillTx/>
                <a:latin typeface="+mj-lt"/>
                <a:ea typeface="+mj-ea"/>
                <a:cs typeface="+mj-cs"/>
              </a:rPr>
              <a:t>Is</a:t>
            </a:r>
            <a:r>
              <a:rPr kumimoji="0" lang="en-US" sz="3100" b="1" i="0" u="none" strike="noStrike" kern="1200" cap="none" spc="0" normalizeH="0" noProof="0" dirty="0" smtClean="0">
                <a:ln>
                  <a:noFill/>
                </a:ln>
                <a:solidFill>
                  <a:schemeClr val="tx1"/>
                </a:solidFill>
                <a:effectLst/>
                <a:uLnTx/>
                <a:uFillTx/>
                <a:latin typeface="+mj-lt"/>
                <a:ea typeface="+mj-ea"/>
                <a:cs typeface="+mj-cs"/>
              </a:rPr>
              <a:t> Easy When You Take Action! </a:t>
            </a:r>
            <a:r>
              <a:rPr kumimoji="0" lang="en-US" sz="3100" b="1" i="0" u="none" strike="noStrike" kern="1200" cap="none" spc="0" normalizeH="0" baseline="0" noProof="0" dirty="0" smtClean="0">
                <a:ln>
                  <a:noFill/>
                </a:ln>
                <a:solidFill>
                  <a:schemeClr val="tx1"/>
                </a:solidFill>
                <a:effectLst/>
                <a:uLnTx/>
                <a:uFillTx/>
                <a:latin typeface="+mj-lt"/>
                <a:ea typeface="+mj-ea"/>
                <a:cs typeface="+mj-cs"/>
              </a:rPr>
              <a:t/>
            </a:r>
            <a:br>
              <a:rPr kumimoji="0" lang="en-US" sz="3100" b="1" i="0" u="none" strike="noStrike" kern="1200" cap="none" spc="0" normalizeH="0" baseline="0" noProof="0" dirty="0" smtClean="0">
                <a:ln>
                  <a:noFill/>
                </a:ln>
                <a:solidFill>
                  <a:schemeClr val="tx1"/>
                </a:solidFill>
                <a:effectLst/>
                <a:uLnTx/>
                <a:uFillTx/>
                <a:latin typeface="+mj-lt"/>
                <a:ea typeface="+mj-ea"/>
                <a:cs typeface="+mj-cs"/>
              </a:rPr>
            </a:br>
            <a:endParaRPr kumimoji="0" lang="en-US" sz="27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219200" y="819150"/>
            <a:ext cx="6400800" cy="1102519"/>
          </a:xfrm>
        </p:spPr>
        <p:txBody>
          <a:bodyPr>
            <a:normAutofit fontScale="90000"/>
          </a:bodyPr>
          <a:lstStyle/>
          <a:p>
            <a:r>
              <a:rPr lang="en-US" sz="3100" b="1" dirty="0" smtClean="0"/>
              <a:t>Mike’s YouTube Podcast Incredible Offer</a:t>
            </a:r>
            <a:br>
              <a:rPr lang="en-US" sz="3100" b="1" dirty="0" smtClean="0"/>
            </a:br>
            <a:r>
              <a:rPr lang="en-US" sz="3100" b="1" dirty="0" smtClean="0"/>
              <a:t>For Rhe</a:t>
            </a:r>
            <a:r>
              <a:rPr lang="en-US" sz="3100" b="1" dirty="0" smtClean="0"/>
              <a:t>a Perry’s Community!</a:t>
            </a:r>
            <a:r>
              <a:rPr lang="en-US" sz="3100" b="1" dirty="0" smtClean="0"/>
              <a:t> </a:t>
            </a:r>
            <a:br>
              <a:rPr lang="en-US" sz="3100" b="1" dirty="0" smtClean="0"/>
            </a:br>
            <a:r>
              <a:rPr lang="en-US" sz="3100" b="1" dirty="0" smtClean="0"/>
              <a:t/>
            </a:r>
            <a:br>
              <a:rPr lang="en-US" sz="3100" b="1" dirty="0" smtClean="0"/>
            </a:br>
            <a:endParaRPr lang="en-US" sz="2700" b="1" dirty="0"/>
          </a:p>
        </p:txBody>
      </p:sp>
      <p:sp>
        <p:nvSpPr>
          <p:cNvPr id="3" name="TextBox 2"/>
          <p:cNvSpPr txBox="1"/>
          <p:nvPr/>
        </p:nvSpPr>
        <p:spPr>
          <a:xfrm>
            <a:off x="1447800" y="1352550"/>
            <a:ext cx="6324600" cy="646331"/>
          </a:xfrm>
          <a:prstGeom prst="rect">
            <a:avLst/>
          </a:prstGeom>
          <a:noFill/>
        </p:spPr>
        <p:txBody>
          <a:bodyPr wrap="square" rtlCol="0">
            <a:spAutoFit/>
          </a:bodyPr>
          <a:lstStyle/>
          <a:p>
            <a:pPr marL="342900" indent="-342900"/>
            <a:r>
              <a:rPr lang="en-US" dirty="0" smtClean="0"/>
              <a:t>Setup up, properly configure and get your podcast approved in  iTunes and </a:t>
            </a:r>
            <a:r>
              <a:rPr lang="en-US" dirty="0" err="1" smtClean="0"/>
              <a:t>Stitcher</a:t>
            </a:r>
            <a:r>
              <a:rPr lang="en-US" dirty="0" smtClean="0"/>
              <a:t> on URL and Hosting you own- $600 value</a:t>
            </a:r>
            <a:endParaRPr lang="en-US" dirty="0"/>
          </a:p>
        </p:txBody>
      </p:sp>
      <p:sp>
        <p:nvSpPr>
          <p:cNvPr id="5" name="TextBox 4"/>
          <p:cNvSpPr txBox="1"/>
          <p:nvPr/>
        </p:nvSpPr>
        <p:spPr>
          <a:xfrm>
            <a:off x="1447800" y="1885950"/>
            <a:ext cx="6324600" cy="646331"/>
          </a:xfrm>
          <a:prstGeom prst="rect">
            <a:avLst/>
          </a:prstGeom>
          <a:noFill/>
        </p:spPr>
        <p:txBody>
          <a:bodyPr wrap="square" rtlCol="0">
            <a:spAutoFit/>
          </a:bodyPr>
          <a:lstStyle/>
          <a:p>
            <a:pPr marL="342900" indent="-342900"/>
            <a:r>
              <a:rPr lang="en-US" dirty="0" smtClean="0"/>
              <a:t>Review and properly configure your YouTube channel with you -$300  (Based on coaching fee of $300 per hour)</a:t>
            </a:r>
            <a:endParaRPr lang="en-US" dirty="0"/>
          </a:p>
        </p:txBody>
      </p:sp>
      <p:sp>
        <p:nvSpPr>
          <p:cNvPr id="6" name="TextBox 5"/>
          <p:cNvSpPr txBox="1"/>
          <p:nvPr/>
        </p:nvSpPr>
        <p:spPr>
          <a:xfrm>
            <a:off x="1447800" y="2419350"/>
            <a:ext cx="6324600" cy="646331"/>
          </a:xfrm>
          <a:prstGeom prst="rect">
            <a:avLst/>
          </a:prstGeom>
          <a:noFill/>
        </p:spPr>
        <p:txBody>
          <a:bodyPr wrap="square" rtlCol="0">
            <a:spAutoFit/>
          </a:bodyPr>
          <a:lstStyle/>
          <a:p>
            <a:pPr marL="342900" indent="-342900"/>
            <a:r>
              <a:rPr lang="en-US" dirty="0" smtClean="0"/>
              <a:t>Access to MasteringMobileVideo.com - everything </a:t>
            </a:r>
            <a:r>
              <a:rPr lang="en-US" dirty="0" err="1" smtClean="0"/>
              <a:t>iPhone</a:t>
            </a:r>
            <a:r>
              <a:rPr lang="en-US" dirty="0" smtClean="0"/>
              <a:t>, Android, Windows Surface &amp; YouTube Marketing $197</a:t>
            </a:r>
            <a:endParaRPr lang="en-US" dirty="0"/>
          </a:p>
        </p:txBody>
      </p:sp>
      <p:sp>
        <p:nvSpPr>
          <p:cNvPr id="7" name="TextBox 6"/>
          <p:cNvSpPr txBox="1"/>
          <p:nvPr/>
        </p:nvSpPr>
        <p:spPr>
          <a:xfrm>
            <a:off x="1447800" y="2952750"/>
            <a:ext cx="6324600" cy="646331"/>
          </a:xfrm>
          <a:prstGeom prst="rect">
            <a:avLst/>
          </a:prstGeom>
          <a:noFill/>
        </p:spPr>
        <p:txBody>
          <a:bodyPr wrap="square" rtlCol="0">
            <a:spAutoFit/>
          </a:bodyPr>
          <a:lstStyle/>
          <a:p>
            <a:pPr marL="342900" indent="-342900"/>
            <a:r>
              <a:rPr lang="en-US" dirty="0" smtClean="0"/>
              <a:t>Access to </a:t>
            </a:r>
            <a:r>
              <a:rPr lang="en-US" dirty="0" err="1" smtClean="0"/>
              <a:t>TabletPodcasting</a:t>
            </a:r>
            <a:r>
              <a:rPr lang="en-US" dirty="0" smtClean="0"/>
              <a:t> - everything podcasting with </a:t>
            </a:r>
            <a:r>
              <a:rPr lang="en-US" dirty="0" err="1" smtClean="0"/>
              <a:t>iPhone</a:t>
            </a:r>
            <a:r>
              <a:rPr lang="en-US" dirty="0" smtClean="0"/>
              <a:t>, Audacity and </a:t>
            </a:r>
            <a:r>
              <a:rPr lang="en-US" dirty="0" err="1" smtClean="0"/>
              <a:t>Wordpress</a:t>
            </a:r>
            <a:r>
              <a:rPr lang="en-US" dirty="0" smtClean="0"/>
              <a:t> - $47</a:t>
            </a:r>
            <a:endParaRPr lang="en-US" dirty="0"/>
          </a:p>
        </p:txBody>
      </p:sp>
      <p:sp>
        <p:nvSpPr>
          <p:cNvPr id="8" name="TextBox 7"/>
          <p:cNvSpPr txBox="1"/>
          <p:nvPr/>
        </p:nvSpPr>
        <p:spPr>
          <a:xfrm>
            <a:off x="1371600" y="3553420"/>
            <a:ext cx="6477000" cy="646331"/>
          </a:xfrm>
          <a:prstGeom prst="rect">
            <a:avLst/>
          </a:prstGeom>
          <a:noFill/>
        </p:spPr>
        <p:txBody>
          <a:bodyPr wrap="square" rtlCol="0">
            <a:spAutoFit/>
          </a:bodyPr>
          <a:lstStyle/>
          <a:p>
            <a:pPr marL="342900" indent="-342900"/>
            <a:r>
              <a:rPr lang="en-US" dirty="0" smtClean="0"/>
              <a:t>Access to 500 Royalty Free Music Tracks for videos, sweepers, podcasts - $1000 @ my price $2 a track, other sites charge $40</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l="58500" t="11111" r="9000" b="21333"/>
          <a:stretch>
            <a:fillRect/>
          </a:stretch>
        </p:blipFill>
        <p:spPr bwMode="auto">
          <a:xfrm>
            <a:off x="990600" y="514350"/>
            <a:ext cx="7010400" cy="409838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61326" t="56329" r="22424" b="37391"/>
          <a:stretch>
            <a:fillRect/>
          </a:stretch>
        </p:blipFill>
        <p:spPr bwMode="auto">
          <a:xfrm>
            <a:off x="381000" y="4019550"/>
            <a:ext cx="8412480" cy="91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srcRect l="63000" t="7556" r="15250" b="4444"/>
          <a:stretch>
            <a:fillRect/>
          </a:stretch>
        </p:blipFill>
        <p:spPr bwMode="auto">
          <a:xfrm>
            <a:off x="2450217" y="361950"/>
            <a:ext cx="4255383" cy="478155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67039" t="88895" r="17710" b="4444"/>
          <a:stretch>
            <a:fillRect/>
          </a:stretch>
        </p:blipFill>
        <p:spPr bwMode="auto">
          <a:xfrm>
            <a:off x="1066800" y="3638550"/>
            <a:ext cx="7086600" cy="8596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0" y="285750"/>
            <a:ext cx="9144000" cy="1102519"/>
          </a:xfrm>
        </p:spPr>
        <p:txBody>
          <a:bodyPr>
            <a:normAutofit/>
          </a:bodyPr>
          <a:lstStyle/>
          <a:p>
            <a:r>
              <a:rPr lang="en-US" sz="3100" b="1" dirty="0" smtClean="0"/>
              <a:t>The Night I Met Ted Turner</a:t>
            </a:r>
            <a:endParaRPr lang="en-US" sz="2000" b="1" dirty="0"/>
          </a:p>
        </p:txBody>
      </p:sp>
      <p:pic>
        <p:nvPicPr>
          <p:cNvPr id="1026" name="Picture 2"/>
          <p:cNvPicPr>
            <a:picLocks noChangeAspect="1" noChangeArrowheads="1"/>
          </p:cNvPicPr>
          <p:nvPr/>
        </p:nvPicPr>
        <p:blipFill>
          <a:blip r:embed="rId2" cstate="print"/>
          <a:srcRect l="50250" t="7111" r="18750"/>
          <a:stretch>
            <a:fillRect/>
          </a:stretch>
        </p:blipFill>
        <p:spPr bwMode="auto">
          <a:xfrm>
            <a:off x="2133600" y="1197999"/>
            <a:ext cx="4704347" cy="3964551"/>
          </a:xfrm>
          <a:prstGeom prst="rect">
            <a:avLst/>
          </a:prstGeom>
          <a:noFill/>
          <a:ln w="9525">
            <a:noFill/>
            <a:miter lim="800000"/>
            <a:headEnd/>
            <a:tailEnd/>
          </a:ln>
        </p:spPr>
      </p:pic>
      <p:sp>
        <p:nvSpPr>
          <p:cNvPr id="9" name="Rectangular Callout 8"/>
          <p:cNvSpPr/>
          <p:nvPr/>
        </p:nvSpPr>
        <p:spPr>
          <a:xfrm>
            <a:off x="457200" y="590550"/>
            <a:ext cx="1524000" cy="4191000"/>
          </a:xfrm>
          <a:prstGeom prst="wedgeRectCallout">
            <a:avLst>
              <a:gd name="adj1" fmla="val 151548"/>
              <a:gd name="adj2" fmla="val -395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r>
              <a:rPr lang="en-US" dirty="0" smtClean="0">
                <a:solidFill>
                  <a:schemeClr val="tx1"/>
                </a:solidFill>
              </a:rPr>
              <a:t>Total mobile subscriptions by 2020 will actually number 9.2 billion – not counting computers, smart TVs, </a:t>
            </a:r>
            <a:r>
              <a:rPr lang="en-US" dirty="0" err="1" smtClean="0">
                <a:solidFill>
                  <a:schemeClr val="tx1"/>
                </a:solidFill>
              </a:rPr>
              <a:t>Alexa’s</a:t>
            </a:r>
            <a:r>
              <a:rPr lang="en-US" dirty="0" smtClean="0">
                <a:solidFill>
                  <a:schemeClr val="tx1"/>
                </a:solidFill>
              </a:rPr>
              <a:t>, Apple TVs and WIFI enabled automobile dashboard devices</a:t>
            </a:r>
            <a:endParaRPr lang="en-US" dirty="0">
              <a:solidFill>
                <a:schemeClr val="tx1"/>
              </a:solidFill>
            </a:endParaRPr>
          </a:p>
        </p:txBody>
      </p:sp>
      <p:sp>
        <p:nvSpPr>
          <p:cNvPr id="10" name="Rectangular Callout 9"/>
          <p:cNvSpPr/>
          <p:nvPr/>
        </p:nvSpPr>
        <p:spPr>
          <a:xfrm>
            <a:off x="7239000" y="514350"/>
            <a:ext cx="1524000" cy="2514600"/>
          </a:xfrm>
          <a:prstGeom prst="wedgeRectCallout">
            <a:avLst>
              <a:gd name="adj1" fmla="val -214167"/>
              <a:gd name="adj2" fmla="val 8537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Ted was excited that night because the reach of TBS was 7 million subscribers</a:t>
            </a: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print"/>
          <a:srcRect l="69677" t="8000" r="20074" b="20639"/>
          <a:stretch>
            <a:fillRect/>
          </a:stretch>
        </p:blipFill>
        <p:spPr bwMode="auto">
          <a:xfrm>
            <a:off x="1143000" y="-79375"/>
            <a:ext cx="2667000" cy="522287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72014" t="64063" r="22325" b="21778"/>
          <a:stretch>
            <a:fillRect/>
          </a:stretch>
        </p:blipFill>
        <p:spPr bwMode="auto">
          <a:xfrm>
            <a:off x="4114800" y="1352550"/>
            <a:ext cx="3276600" cy="230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l="59000" t="7778" r="10000" b="5111"/>
          <a:stretch>
            <a:fillRect/>
          </a:stretch>
        </p:blipFill>
        <p:spPr bwMode="auto">
          <a:xfrm>
            <a:off x="1219200" y="0"/>
            <a:ext cx="6508102" cy="5143500"/>
          </a:xfrm>
          <a:prstGeom prst="rect">
            <a:avLst/>
          </a:prstGeom>
          <a:noFill/>
          <a:ln w="9525">
            <a:noFill/>
            <a:miter lim="800000"/>
            <a:headEnd/>
            <a:tailEnd/>
          </a:ln>
        </p:spPr>
      </p:pic>
      <p:sp>
        <p:nvSpPr>
          <p:cNvPr id="3" name="TextBox 2"/>
          <p:cNvSpPr txBox="1"/>
          <p:nvPr/>
        </p:nvSpPr>
        <p:spPr>
          <a:xfrm>
            <a:off x="1828800" y="2419350"/>
            <a:ext cx="4267200" cy="646331"/>
          </a:xfrm>
          <a:prstGeom prst="rect">
            <a:avLst/>
          </a:prstGeom>
          <a:noFill/>
        </p:spPr>
        <p:txBody>
          <a:bodyPr wrap="square" rtlCol="0">
            <a:spAutoFit/>
          </a:bodyPr>
          <a:lstStyle/>
          <a:p>
            <a:r>
              <a:rPr lang="en-US" sz="3600" b="1" dirty="0" smtClean="0"/>
              <a:t>500 x $2 = $1000</a:t>
            </a:r>
            <a:endParaRPr lang="en-US" sz="36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l="59250" t="8889" r="10250" b="12889"/>
          <a:stretch>
            <a:fillRect/>
          </a:stretch>
        </p:blipFill>
        <p:spPr bwMode="auto">
          <a:xfrm>
            <a:off x="-1" y="0"/>
            <a:ext cx="7130761" cy="51435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67706" t="51766" r="27061" b="26216"/>
          <a:stretch>
            <a:fillRect/>
          </a:stretch>
        </p:blipFill>
        <p:spPr bwMode="auto">
          <a:xfrm>
            <a:off x="4876800" y="361950"/>
            <a:ext cx="2590800" cy="3065929"/>
          </a:xfrm>
          <a:prstGeom prst="rect">
            <a:avLst/>
          </a:prstGeom>
          <a:noFill/>
          <a:ln w="9525">
            <a:noFill/>
            <a:miter lim="800000"/>
            <a:headEnd/>
            <a:tailEnd/>
          </a:ln>
        </p:spPr>
      </p:pic>
      <p:sp>
        <p:nvSpPr>
          <p:cNvPr id="7" name="TextBox 6"/>
          <p:cNvSpPr txBox="1"/>
          <p:nvPr/>
        </p:nvSpPr>
        <p:spPr>
          <a:xfrm>
            <a:off x="5257800" y="3573840"/>
            <a:ext cx="3048000" cy="1569660"/>
          </a:xfrm>
          <a:prstGeom prst="rect">
            <a:avLst/>
          </a:prstGeom>
          <a:noFill/>
        </p:spPr>
        <p:txBody>
          <a:bodyPr wrap="square" rtlCol="0">
            <a:spAutoFit/>
          </a:bodyPr>
          <a:lstStyle/>
          <a:p>
            <a:pPr algn="ctr"/>
            <a:r>
              <a:rPr lang="en-US" sz="4800" dirty="0" smtClean="0">
                <a:solidFill>
                  <a:schemeClr val="bg1"/>
                </a:solidFill>
              </a:rPr>
              <a:t>500 x $29 = $14,500</a:t>
            </a:r>
            <a:endParaRPr lang="en-US" sz="4800" dirty="0">
              <a:solidFill>
                <a:schemeClr val="bg1"/>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219200" y="1885950"/>
            <a:ext cx="6400800" cy="1102519"/>
          </a:xfrm>
        </p:spPr>
        <p:txBody>
          <a:bodyPr>
            <a:normAutofit fontScale="90000"/>
          </a:bodyPr>
          <a:lstStyle/>
          <a:p>
            <a:r>
              <a:rPr lang="en-US" sz="3100" b="1" dirty="0" smtClean="0"/>
              <a:t>Mike’s YouTube Podcast Incredible Offer</a:t>
            </a:r>
            <a:br>
              <a:rPr lang="en-US" sz="3100" b="1" dirty="0" smtClean="0"/>
            </a:br>
            <a:r>
              <a:rPr lang="en-US" sz="3100" b="1" dirty="0" smtClean="0"/>
              <a:t>For Rhe</a:t>
            </a:r>
            <a:r>
              <a:rPr lang="en-US" sz="3100" b="1" dirty="0" smtClean="0"/>
              <a:t>a Perry’s Community!</a:t>
            </a:r>
            <a:br>
              <a:rPr lang="en-US" sz="3100" b="1" dirty="0" smtClean="0"/>
            </a:br>
            <a:r>
              <a:rPr lang="en-US" sz="3100" b="1" dirty="0" smtClean="0"/>
              <a:t/>
            </a:r>
            <a:br>
              <a:rPr lang="en-US" sz="3100" b="1" dirty="0" smtClean="0"/>
            </a:br>
            <a:r>
              <a:rPr lang="en-US" sz="3100" b="1" dirty="0" smtClean="0"/>
              <a:t>THAT’s a $2150 real price, </a:t>
            </a:r>
            <a:br>
              <a:rPr lang="en-US" sz="3100" b="1" dirty="0" smtClean="0"/>
            </a:br>
            <a:r>
              <a:rPr lang="en-US" sz="3100" b="1" dirty="0" smtClean="0"/>
              <a:t>people have paid from my websites</a:t>
            </a:r>
            <a:br>
              <a:rPr lang="en-US" sz="3100" b="1" dirty="0" smtClean="0"/>
            </a:br>
            <a:r>
              <a:rPr lang="en-US" sz="3100" b="1" dirty="0" smtClean="0"/>
              <a:t>not inflated for today only value!</a:t>
            </a:r>
            <a:r>
              <a:rPr lang="en-US" sz="3100" b="1" dirty="0" smtClean="0"/>
              <a:t> </a:t>
            </a:r>
            <a:br>
              <a:rPr lang="en-US" sz="3100" b="1" dirty="0" smtClean="0"/>
            </a:br>
            <a:r>
              <a:rPr lang="en-US" sz="3100" b="1" dirty="0" smtClean="0"/>
              <a:t/>
            </a:r>
            <a:br>
              <a:rPr lang="en-US" sz="3100" b="1" dirty="0" smtClean="0"/>
            </a:br>
            <a:endParaRPr lang="en-US" sz="27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219200" y="2343150"/>
            <a:ext cx="6400800" cy="1102519"/>
          </a:xfrm>
        </p:spPr>
        <p:txBody>
          <a:bodyPr>
            <a:normAutofit fontScale="90000"/>
          </a:bodyPr>
          <a:lstStyle/>
          <a:p>
            <a:r>
              <a:rPr lang="en-US" sz="3100" b="1" dirty="0" smtClean="0"/>
              <a:t>Mike’s YouTube Podcast Incredible Offer</a:t>
            </a:r>
            <a:br>
              <a:rPr lang="en-US" sz="3100" b="1" dirty="0" smtClean="0"/>
            </a:br>
            <a:r>
              <a:rPr lang="en-US" sz="3100" b="1" dirty="0" smtClean="0"/>
              <a:t>For Rhe</a:t>
            </a:r>
            <a:r>
              <a:rPr lang="en-US" sz="3100" b="1" dirty="0" smtClean="0"/>
              <a:t>a Perry’s Community!</a:t>
            </a:r>
            <a:br>
              <a:rPr lang="en-US" sz="3100" b="1" dirty="0" smtClean="0"/>
            </a:br>
            <a:r>
              <a:rPr lang="en-US" sz="3100" b="1" dirty="0" smtClean="0"/>
              <a:t/>
            </a:r>
            <a:br>
              <a:rPr lang="en-US" sz="3100" b="1" dirty="0" smtClean="0"/>
            </a:br>
            <a:r>
              <a:rPr lang="en-US" sz="4900" b="1" dirty="0" smtClean="0">
                <a:solidFill>
                  <a:srgbClr val="FF0000"/>
                </a:solidFill>
              </a:rPr>
              <a:t>Today Only $497 1 time Payment</a:t>
            </a:r>
            <a:br>
              <a:rPr lang="en-US" sz="4900" b="1" dirty="0" smtClean="0">
                <a:solidFill>
                  <a:srgbClr val="FF0000"/>
                </a:solidFill>
              </a:rPr>
            </a:br>
            <a:r>
              <a:rPr lang="en-US" sz="4900" b="1" dirty="0" smtClean="0">
                <a:solidFill>
                  <a:srgbClr val="FF0000"/>
                </a:solidFill>
              </a:rPr>
              <a:t/>
            </a:r>
            <a:br>
              <a:rPr lang="en-US" sz="4900" b="1" dirty="0" smtClean="0">
                <a:solidFill>
                  <a:srgbClr val="FF0000"/>
                </a:solidFill>
              </a:rPr>
            </a:br>
            <a:r>
              <a:rPr lang="en-US" sz="2200" b="1" dirty="0" smtClean="0">
                <a:solidFill>
                  <a:srgbClr val="FF0000"/>
                </a:solidFill>
                <a:hlinkClick r:id="rId3"/>
              </a:rPr>
              <a:t>http</a:t>
            </a:r>
            <a:r>
              <a:rPr lang="en-US" sz="2200" b="1" smtClean="0">
                <a:solidFill>
                  <a:srgbClr val="FF0000"/>
                </a:solidFill>
                <a:hlinkClick r:id="rId3"/>
              </a:rPr>
              <a:t>://mikesuggests.com/podcastslides</a:t>
            </a:r>
            <a:r>
              <a:rPr lang="en-US" sz="2200" b="1" smtClean="0">
                <a:solidFill>
                  <a:srgbClr val="FF0000"/>
                </a:solidFill>
              </a:rPr>
              <a:t>  </a:t>
            </a:r>
            <a:r>
              <a:rPr lang="en-US" sz="2200" b="1" dirty="0" smtClean="0">
                <a:solidFill>
                  <a:srgbClr val="FF0000"/>
                </a:solidFill>
              </a:rPr>
              <a:t>for my slides</a:t>
            </a:r>
            <a:r>
              <a:rPr lang="en-US" sz="3100" b="1" dirty="0" smtClean="0"/>
              <a:t/>
            </a:r>
            <a:br>
              <a:rPr lang="en-US" sz="3100" b="1" dirty="0" smtClean="0"/>
            </a:br>
            <a:r>
              <a:rPr lang="en-US" sz="3100" b="1" dirty="0" smtClean="0"/>
              <a:t/>
            </a:r>
            <a:br>
              <a:rPr lang="en-US" sz="3100" b="1" dirty="0" smtClean="0"/>
            </a:br>
            <a:endParaRPr lang="en-US" sz="2700"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tretch>
            <a:fillRect/>
          </a:stretch>
        </p:blipFill>
        <p:spPr bwMode="auto">
          <a:xfrm>
            <a:off x="2209800" y="1276350"/>
            <a:ext cx="1671638" cy="2971800"/>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2209800" y="1276350"/>
            <a:ext cx="1676400" cy="2980266"/>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2209800" y="1276350"/>
            <a:ext cx="1676400" cy="2980266"/>
          </a:xfrm>
          <a:prstGeom prst="rect">
            <a:avLst/>
          </a:prstGeom>
          <a:noFill/>
          <a:ln w="9525">
            <a:noFill/>
            <a:miter lim="800000"/>
            <a:headEnd/>
            <a:tailEnd/>
          </a:ln>
        </p:spPr>
      </p:pic>
      <p:sp>
        <p:nvSpPr>
          <p:cNvPr id="18" name="Title 1"/>
          <p:cNvSpPr>
            <a:spLocks noGrp="1"/>
          </p:cNvSpPr>
          <p:nvPr>
            <p:ph type="ctrTitle"/>
          </p:nvPr>
        </p:nvSpPr>
        <p:spPr>
          <a:xfrm>
            <a:off x="0" y="285750"/>
            <a:ext cx="9144000" cy="1102519"/>
          </a:xfrm>
        </p:spPr>
        <p:txBody>
          <a:bodyPr>
            <a:normAutofit/>
          </a:bodyPr>
          <a:lstStyle/>
          <a:p>
            <a:r>
              <a:rPr lang="en-US" sz="2000" b="1" dirty="0" smtClean="0"/>
              <a:t>If 9 Billion Phones, Billions of Other Connections</a:t>
            </a:r>
            <a:br>
              <a:rPr lang="en-US" sz="2000" b="1" dirty="0" smtClean="0"/>
            </a:br>
            <a:r>
              <a:rPr lang="en-US" sz="2000" b="1" dirty="0" smtClean="0"/>
              <a:t>Are you found in iTunes or </a:t>
            </a:r>
            <a:r>
              <a:rPr lang="en-US" sz="2000" b="1" dirty="0" err="1" smtClean="0"/>
              <a:t>Stitcher</a:t>
            </a:r>
            <a:r>
              <a:rPr lang="en-US" sz="2000" b="1" dirty="0" smtClean="0"/>
              <a:t>?</a:t>
            </a:r>
            <a:endParaRPr lang="en-US" sz="2000" b="1" dirty="0"/>
          </a:p>
        </p:txBody>
      </p:sp>
      <p:pic>
        <p:nvPicPr>
          <p:cNvPr id="2053" name="Picture 5"/>
          <p:cNvPicPr>
            <a:picLocks noChangeAspect="1" noChangeArrowheads="1"/>
          </p:cNvPicPr>
          <p:nvPr/>
        </p:nvPicPr>
        <p:blipFill>
          <a:blip r:embed="rId5" cstate="print"/>
          <a:srcRect/>
          <a:stretch>
            <a:fillRect/>
          </a:stretch>
        </p:blipFill>
        <p:spPr bwMode="auto">
          <a:xfrm>
            <a:off x="5262562" y="1276350"/>
            <a:ext cx="1671638" cy="297180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5257800" y="1276350"/>
            <a:ext cx="1671636" cy="29717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additive="base">
                                        <p:cTn id="7" dur="500" fill="hold"/>
                                        <p:tgtEl>
                                          <p:spTgt spid="2051"/>
                                        </p:tgtEl>
                                        <p:attrNameLst>
                                          <p:attrName>ppt_x</p:attrName>
                                        </p:attrNameLst>
                                      </p:cBhvr>
                                      <p:tavLst>
                                        <p:tav tm="0">
                                          <p:val>
                                            <p:strVal val="#ppt_x"/>
                                          </p:val>
                                        </p:tav>
                                        <p:tav tm="100000">
                                          <p:val>
                                            <p:strVal val="#ppt_x"/>
                                          </p:val>
                                        </p:tav>
                                      </p:tavLst>
                                    </p:anim>
                                    <p:anim calcmode="lin" valueType="num">
                                      <p:cBhvr additive="base">
                                        <p:cTn id="8"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 calcmode="lin" valueType="num">
                                      <p:cBhvr additive="base">
                                        <p:cTn id="13" dur="500" fill="hold"/>
                                        <p:tgtEl>
                                          <p:spTgt spid="2052"/>
                                        </p:tgtEl>
                                        <p:attrNameLst>
                                          <p:attrName>ppt_x</p:attrName>
                                        </p:attrNameLst>
                                      </p:cBhvr>
                                      <p:tavLst>
                                        <p:tav tm="0">
                                          <p:val>
                                            <p:strVal val="#ppt_x"/>
                                          </p:val>
                                        </p:tav>
                                        <p:tav tm="100000">
                                          <p:val>
                                            <p:strVal val="#ppt_x"/>
                                          </p:val>
                                        </p:tav>
                                      </p:tavLst>
                                    </p:anim>
                                    <p:anim calcmode="lin" valueType="num">
                                      <p:cBhvr additive="base">
                                        <p:cTn id="14"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3"/>
                                        </p:tgtEl>
                                        <p:attrNameLst>
                                          <p:attrName>style.visibility</p:attrName>
                                        </p:attrNameLst>
                                      </p:cBhvr>
                                      <p:to>
                                        <p:strVal val="visible"/>
                                      </p:to>
                                    </p:set>
                                    <p:anim calcmode="lin" valueType="num">
                                      <p:cBhvr additive="base">
                                        <p:cTn id="25" dur="500" fill="hold"/>
                                        <p:tgtEl>
                                          <p:spTgt spid="2053"/>
                                        </p:tgtEl>
                                        <p:attrNameLst>
                                          <p:attrName>ppt_x</p:attrName>
                                        </p:attrNameLst>
                                      </p:cBhvr>
                                      <p:tavLst>
                                        <p:tav tm="0">
                                          <p:val>
                                            <p:strVal val="#ppt_x"/>
                                          </p:val>
                                        </p:tav>
                                        <p:tav tm="100000">
                                          <p:val>
                                            <p:strVal val="#ppt_x"/>
                                          </p:val>
                                        </p:tav>
                                      </p:tavLst>
                                    </p:anim>
                                    <p:anim calcmode="lin" valueType="num">
                                      <p:cBhvr additive="base">
                                        <p:cTn id="26"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additive="base">
                                        <p:cTn id="31" dur="500" fill="hold"/>
                                        <p:tgtEl>
                                          <p:spTgt spid="2054"/>
                                        </p:tgtEl>
                                        <p:attrNameLst>
                                          <p:attrName>ppt_x</p:attrName>
                                        </p:attrNameLst>
                                      </p:cBhvr>
                                      <p:tavLst>
                                        <p:tav tm="0">
                                          <p:val>
                                            <p:strVal val="#ppt_x"/>
                                          </p:val>
                                        </p:tav>
                                        <p:tav tm="100000">
                                          <p:val>
                                            <p:strVal val="#ppt_x"/>
                                          </p:val>
                                        </p:tav>
                                      </p:tavLst>
                                    </p:anim>
                                    <p:anim calcmode="lin" valueType="num">
                                      <p:cBhvr additive="base">
                                        <p:cTn id="3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0" y="285750"/>
            <a:ext cx="9144000" cy="1102519"/>
          </a:xfrm>
        </p:spPr>
        <p:txBody>
          <a:bodyPr>
            <a:normAutofit/>
          </a:bodyPr>
          <a:lstStyle/>
          <a:p>
            <a:r>
              <a:rPr lang="en-US" sz="3100" b="1" dirty="0" smtClean="0"/>
              <a:t>What You Have Vs What Ted Had</a:t>
            </a:r>
            <a:endParaRPr lang="en-US" sz="2000" b="1" dirty="0"/>
          </a:p>
        </p:txBody>
      </p:sp>
      <p:sp>
        <p:nvSpPr>
          <p:cNvPr id="6" name="TextBox 5"/>
          <p:cNvSpPr txBox="1"/>
          <p:nvPr/>
        </p:nvSpPr>
        <p:spPr>
          <a:xfrm>
            <a:off x="1295400" y="1239619"/>
            <a:ext cx="6477000" cy="646331"/>
          </a:xfrm>
          <a:prstGeom prst="rect">
            <a:avLst/>
          </a:prstGeom>
          <a:noFill/>
        </p:spPr>
        <p:txBody>
          <a:bodyPr wrap="square" rtlCol="0" anchor="b" anchorCtr="0">
            <a:spAutoFit/>
          </a:bodyPr>
          <a:lstStyle/>
          <a:p>
            <a:r>
              <a:rPr lang="en-US" dirty="0" smtClean="0"/>
              <a:t>Broadcasting content to the world in 1980 cost millions in equipment and content creation – today is basically free for effort</a:t>
            </a:r>
            <a:endParaRPr lang="en-US" dirty="0"/>
          </a:p>
        </p:txBody>
      </p:sp>
      <p:sp>
        <p:nvSpPr>
          <p:cNvPr id="7" name="TextBox 6"/>
          <p:cNvSpPr txBox="1"/>
          <p:nvPr/>
        </p:nvSpPr>
        <p:spPr>
          <a:xfrm>
            <a:off x="1295400" y="1896130"/>
            <a:ext cx="6477000" cy="923330"/>
          </a:xfrm>
          <a:prstGeom prst="rect">
            <a:avLst/>
          </a:prstGeom>
          <a:noFill/>
        </p:spPr>
        <p:txBody>
          <a:bodyPr wrap="square" rtlCol="0" anchor="b" anchorCtr="0">
            <a:spAutoFit/>
          </a:bodyPr>
          <a:lstStyle/>
          <a:p>
            <a:r>
              <a:rPr lang="en-US" dirty="0" smtClean="0"/>
              <a:t>You have the internet and mobile devices to build your audience, he only had expensive satellite connections from Atlanta, trade shows and expensive sales teams/talent content producers </a:t>
            </a:r>
            <a:endParaRPr lang="en-US" dirty="0"/>
          </a:p>
        </p:txBody>
      </p:sp>
      <p:sp>
        <p:nvSpPr>
          <p:cNvPr id="8" name="TextBox 7"/>
          <p:cNvSpPr txBox="1"/>
          <p:nvPr/>
        </p:nvSpPr>
        <p:spPr>
          <a:xfrm>
            <a:off x="1295400" y="2829640"/>
            <a:ext cx="6477000" cy="646331"/>
          </a:xfrm>
          <a:prstGeom prst="rect">
            <a:avLst/>
          </a:prstGeom>
          <a:noFill/>
        </p:spPr>
        <p:txBody>
          <a:bodyPr wrap="square" rtlCol="0" anchor="b" anchorCtr="0">
            <a:spAutoFit/>
          </a:bodyPr>
          <a:lstStyle/>
          <a:p>
            <a:r>
              <a:rPr lang="en-US" dirty="0" smtClean="0"/>
              <a:t>He couldn’t monetize a niche, you can. He needed millions of viewers to charge for advertising, all you need is super fans</a:t>
            </a:r>
            <a:endParaRPr lang="en-US" dirty="0"/>
          </a:p>
        </p:txBody>
      </p:sp>
      <p:sp>
        <p:nvSpPr>
          <p:cNvPr id="11" name="TextBox 10"/>
          <p:cNvSpPr txBox="1"/>
          <p:nvPr/>
        </p:nvSpPr>
        <p:spPr>
          <a:xfrm>
            <a:off x="1295400" y="3486150"/>
            <a:ext cx="6324600" cy="923330"/>
          </a:xfrm>
          <a:prstGeom prst="rect">
            <a:avLst/>
          </a:prstGeom>
          <a:noFill/>
        </p:spPr>
        <p:txBody>
          <a:bodyPr wrap="square" rtlCol="0" anchor="b" anchorCtr="0">
            <a:spAutoFit/>
          </a:bodyPr>
          <a:lstStyle/>
          <a:p>
            <a:r>
              <a:rPr lang="en-US" dirty="0" smtClean="0"/>
              <a:t>You have a bigger reach, minimal expense, and opportunities if you build and promote. Ted spent a fortune building and promoting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8" grpId="0" build="p"/>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0" y="285750"/>
            <a:ext cx="9144000" cy="1102519"/>
          </a:xfrm>
        </p:spPr>
        <p:txBody>
          <a:bodyPr>
            <a:normAutofit/>
          </a:bodyPr>
          <a:lstStyle/>
          <a:p>
            <a:r>
              <a:rPr lang="en-US" sz="3100" b="1" dirty="0" smtClean="0"/>
              <a:t>What is Podcasting Really?</a:t>
            </a:r>
            <a:endParaRPr lang="en-US" sz="2000" b="1" dirty="0"/>
          </a:p>
        </p:txBody>
      </p:sp>
      <p:pic>
        <p:nvPicPr>
          <p:cNvPr id="22530" name="Picture 2" descr="Image result for 60's kid listening to radio"/>
          <p:cNvPicPr>
            <a:picLocks noChangeAspect="1" noChangeArrowheads="1"/>
          </p:cNvPicPr>
          <p:nvPr/>
        </p:nvPicPr>
        <p:blipFill>
          <a:blip r:embed="rId2" cstate="print"/>
          <a:srcRect/>
          <a:stretch>
            <a:fillRect/>
          </a:stretch>
        </p:blipFill>
        <p:spPr bwMode="auto">
          <a:xfrm>
            <a:off x="1905000" y="1200150"/>
            <a:ext cx="1518138" cy="2192867"/>
          </a:xfrm>
          <a:prstGeom prst="rect">
            <a:avLst/>
          </a:prstGeom>
          <a:noFill/>
        </p:spPr>
      </p:pic>
      <p:pic>
        <p:nvPicPr>
          <p:cNvPr id="22532" name="Picture 4" descr="Image result for listening on an iphone"/>
          <p:cNvPicPr>
            <a:picLocks noChangeAspect="1" noChangeArrowheads="1"/>
          </p:cNvPicPr>
          <p:nvPr/>
        </p:nvPicPr>
        <p:blipFill>
          <a:blip r:embed="rId3" cstate="print"/>
          <a:srcRect/>
          <a:stretch>
            <a:fillRect/>
          </a:stretch>
        </p:blipFill>
        <p:spPr bwMode="auto">
          <a:xfrm>
            <a:off x="3886200" y="1200150"/>
            <a:ext cx="3200400" cy="2133600"/>
          </a:xfrm>
          <a:prstGeom prst="rect">
            <a:avLst/>
          </a:prstGeom>
          <a:noFill/>
        </p:spPr>
      </p:pic>
      <p:sp>
        <p:nvSpPr>
          <p:cNvPr id="6" name="Title 1"/>
          <p:cNvSpPr txBox="1">
            <a:spLocks/>
          </p:cNvSpPr>
          <p:nvPr/>
        </p:nvSpPr>
        <p:spPr>
          <a:xfrm>
            <a:off x="1371600" y="3333750"/>
            <a:ext cx="6248400" cy="1102519"/>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dirty="0" smtClean="0">
                <a:ln>
                  <a:noFill/>
                </a:ln>
                <a:solidFill>
                  <a:schemeClr val="tx1"/>
                </a:solidFill>
                <a:effectLst/>
                <a:uLnTx/>
                <a:uFillTx/>
                <a:latin typeface="+mj-lt"/>
                <a:ea typeface="+mj-ea"/>
                <a:cs typeface="+mj-cs"/>
              </a:rPr>
              <a:t>Since the invention</a:t>
            </a:r>
            <a:r>
              <a:rPr kumimoji="0" lang="en-US" sz="2000" b="1" i="0" u="none" strike="noStrike" kern="1200" cap="none" spc="0" normalizeH="0" noProof="0" dirty="0" smtClean="0">
                <a:ln>
                  <a:noFill/>
                </a:ln>
                <a:solidFill>
                  <a:schemeClr val="tx1"/>
                </a:solidFill>
                <a:effectLst/>
                <a:uLnTx/>
                <a:uFillTx/>
                <a:latin typeface="+mj-lt"/>
                <a:ea typeface="+mj-ea"/>
                <a:cs typeface="+mj-cs"/>
              </a:rPr>
              <a:t> of the transistor, the world demands portable content, only difference today is the phone is the transistor radio &amp; TV, and the content must be on demand, not on a schedule set by the broadcaster</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TextBox 6"/>
          <p:cNvSpPr txBox="1"/>
          <p:nvPr/>
        </p:nvSpPr>
        <p:spPr>
          <a:xfrm>
            <a:off x="1752600" y="2724150"/>
            <a:ext cx="1905000" cy="646331"/>
          </a:xfrm>
          <a:prstGeom prst="rect">
            <a:avLst/>
          </a:prstGeom>
          <a:noFill/>
        </p:spPr>
        <p:txBody>
          <a:bodyPr wrap="square" rtlCol="0">
            <a:spAutoFit/>
          </a:bodyPr>
          <a:lstStyle/>
          <a:p>
            <a:pPr algn="ctr"/>
            <a:r>
              <a:rPr lang="en-US" b="1" dirty="0" smtClean="0"/>
              <a:t>Exploded in the 50’s &amp; 60’s</a:t>
            </a:r>
            <a:endParaRPr lang="en-US" b="1" dirty="0"/>
          </a:p>
        </p:txBody>
      </p:sp>
      <p:sp>
        <p:nvSpPr>
          <p:cNvPr id="8" name="TextBox 7"/>
          <p:cNvSpPr txBox="1"/>
          <p:nvPr/>
        </p:nvSpPr>
        <p:spPr>
          <a:xfrm>
            <a:off x="3886200" y="1657350"/>
            <a:ext cx="1676400" cy="646331"/>
          </a:xfrm>
          <a:prstGeom prst="rect">
            <a:avLst/>
          </a:prstGeom>
          <a:noFill/>
        </p:spPr>
        <p:txBody>
          <a:bodyPr wrap="square" rtlCol="0">
            <a:spAutoFit/>
          </a:bodyPr>
          <a:lstStyle/>
          <a:p>
            <a:pPr algn="ctr"/>
            <a:r>
              <a:rPr lang="en-US" b="1" dirty="0" smtClean="0"/>
              <a:t>Released January 2007</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295400" y="1276350"/>
            <a:ext cx="6477000" cy="1200329"/>
          </a:xfrm>
          <a:prstGeom prst="rect">
            <a:avLst/>
          </a:prstGeom>
          <a:noFill/>
        </p:spPr>
        <p:txBody>
          <a:bodyPr wrap="square" rtlCol="0" anchor="b" anchorCtr="0">
            <a:spAutoFit/>
          </a:bodyPr>
          <a:lstStyle/>
          <a:p>
            <a:r>
              <a:rPr lang="en-US" b="1" dirty="0" smtClean="0"/>
              <a:t>Podcasting is the ability for any audio or video content creator to reach their audience or fans on the billions of devices now in place that can tune in that content on demand, subscribe and engage with that creator on a regular basis. </a:t>
            </a:r>
            <a:endParaRPr lang="en-US" b="1" dirty="0"/>
          </a:p>
        </p:txBody>
      </p:sp>
      <p:sp>
        <p:nvSpPr>
          <p:cNvPr id="5" name="Title 1"/>
          <p:cNvSpPr txBox="1">
            <a:spLocks/>
          </p:cNvSpPr>
          <p:nvPr/>
        </p:nvSpPr>
        <p:spPr>
          <a:xfrm>
            <a:off x="0" y="285750"/>
            <a:ext cx="9144000" cy="1102519"/>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100" b="1" i="0" u="none" strike="noStrike" kern="1200" cap="none" spc="0" normalizeH="0" baseline="0" noProof="0" dirty="0" smtClean="0">
                <a:ln>
                  <a:noFill/>
                </a:ln>
                <a:solidFill>
                  <a:schemeClr val="tx1"/>
                </a:solidFill>
                <a:effectLst/>
                <a:uLnTx/>
                <a:uFillTx/>
                <a:latin typeface="+mj-lt"/>
                <a:ea typeface="+mj-ea"/>
                <a:cs typeface="+mj-cs"/>
              </a:rPr>
              <a:t>What is Podcasting Really?</a:t>
            </a:r>
            <a:endParaRPr kumimoji="0" lang="en-US" sz="2000" b="1"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1"/>
          <p:cNvSpPr txBox="1">
            <a:spLocks/>
          </p:cNvSpPr>
          <p:nvPr/>
        </p:nvSpPr>
        <p:spPr>
          <a:xfrm>
            <a:off x="1295400" y="2571750"/>
            <a:ext cx="6324600" cy="1524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tx1"/>
                </a:solidFill>
                <a:effectLst/>
                <a:uLnTx/>
                <a:uFillTx/>
                <a:latin typeface="+mj-lt"/>
                <a:ea typeface="+mj-ea"/>
                <a:cs typeface="+mj-cs"/>
              </a:rPr>
              <a:t>Technically, it is an internet</a:t>
            </a:r>
            <a:r>
              <a:rPr kumimoji="0" lang="en-US" b="1" i="0" u="none" strike="noStrike" kern="1200" cap="none" spc="0" normalizeH="0" noProof="0" dirty="0" smtClean="0">
                <a:ln>
                  <a:noFill/>
                </a:ln>
                <a:solidFill>
                  <a:schemeClr val="tx1"/>
                </a:solidFill>
                <a:effectLst/>
                <a:uLnTx/>
                <a:uFillTx/>
                <a:latin typeface="+mj-lt"/>
                <a:ea typeface="+mj-ea"/>
                <a:cs typeface="+mj-cs"/>
              </a:rPr>
              <a:t> subscription to </a:t>
            </a:r>
            <a:r>
              <a:rPr kumimoji="0" lang="en-US" b="1" i="0" u="none" strike="noStrike" kern="1200" cap="none" spc="0" normalizeH="0" noProof="0" dirty="0" err="1" smtClean="0">
                <a:ln>
                  <a:noFill/>
                </a:ln>
                <a:solidFill>
                  <a:schemeClr val="tx1"/>
                </a:solidFill>
                <a:effectLst/>
                <a:uLnTx/>
                <a:uFillTx/>
                <a:latin typeface="+mj-lt"/>
                <a:ea typeface="+mj-ea"/>
                <a:cs typeface="+mj-cs"/>
              </a:rPr>
              <a:t>bingable</a:t>
            </a:r>
            <a:r>
              <a:rPr kumimoji="0" lang="en-US" b="1" i="0" u="none" strike="noStrike" kern="1200" cap="none" spc="0" normalizeH="0" noProof="0" dirty="0" smtClean="0">
                <a:ln>
                  <a:noFill/>
                </a:ln>
                <a:solidFill>
                  <a:schemeClr val="tx1"/>
                </a:solidFill>
                <a:effectLst/>
                <a:uLnTx/>
                <a:uFillTx/>
                <a:latin typeface="+mj-lt"/>
                <a:ea typeface="+mj-ea"/>
                <a:cs typeface="+mj-cs"/>
              </a:rPr>
              <a:t>, on demand audio or video content. An mp3 audio file or an mp4 video file that any one can create for FREE can build an audience. </a:t>
            </a:r>
            <a:br>
              <a:rPr kumimoji="0" lang="en-US" b="1" i="0" u="none" strike="noStrike" kern="1200" cap="none" spc="0" normalizeH="0" noProof="0" dirty="0" smtClean="0">
                <a:ln>
                  <a:noFill/>
                </a:ln>
                <a:solidFill>
                  <a:schemeClr val="tx1"/>
                </a:solidFill>
                <a:effectLst/>
                <a:uLnTx/>
                <a:uFillTx/>
                <a:latin typeface="+mj-lt"/>
                <a:ea typeface="+mj-ea"/>
                <a:cs typeface="+mj-cs"/>
              </a:rPr>
            </a:br>
            <a:r>
              <a:rPr kumimoji="0" lang="en-US" b="1" i="0" u="none" strike="noStrike" kern="1200" cap="none" spc="0" normalizeH="0" noProof="0" dirty="0" smtClean="0">
                <a:ln>
                  <a:noFill/>
                </a:ln>
                <a:solidFill>
                  <a:schemeClr val="tx1"/>
                </a:solidFill>
                <a:effectLst/>
                <a:uLnTx/>
                <a:uFillTx/>
                <a:latin typeface="+mj-lt"/>
                <a:ea typeface="+mj-ea"/>
                <a:cs typeface="+mj-cs"/>
              </a:rPr>
              <a:t/>
            </a:r>
            <a:br>
              <a:rPr kumimoji="0" lang="en-US" b="1" i="0" u="none" strike="noStrike" kern="1200" cap="none" spc="0" normalizeH="0" noProof="0" dirty="0" smtClean="0">
                <a:ln>
                  <a:noFill/>
                </a:ln>
                <a:solidFill>
                  <a:schemeClr val="tx1"/>
                </a:solidFill>
                <a:effectLst/>
                <a:uLnTx/>
                <a:uFillTx/>
                <a:latin typeface="+mj-lt"/>
                <a:ea typeface="+mj-ea"/>
                <a:cs typeface="+mj-cs"/>
              </a:rPr>
            </a:br>
            <a:r>
              <a:rPr kumimoji="0" lang="en-US" b="1" i="0" u="none" strike="noStrike" kern="1200" cap="none" spc="0" normalizeH="0" noProof="0" dirty="0" smtClean="0">
                <a:ln>
                  <a:noFill/>
                </a:ln>
                <a:solidFill>
                  <a:schemeClr val="tx1"/>
                </a:solidFill>
                <a:effectLst/>
                <a:uLnTx/>
                <a:uFillTx/>
                <a:latin typeface="+mj-lt"/>
                <a:ea typeface="+mj-ea"/>
                <a:cs typeface="+mj-cs"/>
              </a:rPr>
              <a:t>The internet is the antenna, RSS is the transmitter</a:t>
            </a:r>
            <a:endParaRPr kumimoji="0" lang="en-US"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ctrTitle"/>
          </p:nvPr>
        </p:nvSpPr>
        <p:spPr>
          <a:xfrm>
            <a:off x="1295400" y="285750"/>
            <a:ext cx="6324600" cy="1102519"/>
          </a:xfrm>
        </p:spPr>
        <p:txBody>
          <a:bodyPr>
            <a:normAutofit/>
          </a:bodyPr>
          <a:lstStyle/>
          <a:p>
            <a:r>
              <a:rPr lang="en-US" sz="2400" b="1" dirty="0" smtClean="0"/>
              <a:t>Monetizing Radio, TV Then </a:t>
            </a:r>
            <a:r>
              <a:rPr lang="en-US" sz="2400" b="1" dirty="0" err="1" smtClean="0"/>
              <a:t>vs</a:t>
            </a:r>
            <a:r>
              <a:rPr lang="en-US" sz="2400" b="1" dirty="0" smtClean="0"/>
              <a:t>  Podcasting Now</a:t>
            </a:r>
            <a:endParaRPr lang="en-US" sz="2400" b="1" dirty="0"/>
          </a:p>
        </p:txBody>
      </p:sp>
      <p:sp>
        <p:nvSpPr>
          <p:cNvPr id="14" name="TextBox 13"/>
          <p:cNvSpPr txBox="1"/>
          <p:nvPr/>
        </p:nvSpPr>
        <p:spPr>
          <a:xfrm>
            <a:off x="1333500" y="1047750"/>
            <a:ext cx="6477000" cy="3416320"/>
          </a:xfrm>
          <a:prstGeom prst="rect">
            <a:avLst/>
          </a:prstGeom>
          <a:noFill/>
        </p:spPr>
        <p:txBody>
          <a:bodyPr wrap="square" rtlCol="0" anchor="b" anchorCtr="0">
            <a:spAutoFit/>
          </a:bodyPr>
          <a:lstStyle/>
          <a:p>
            <a:r>
              <a:rPr lang="en-US" dirty="0" smtClean="0"/>
              <a:t>A radio &amp; TV station or network had to prove they had an audience of listeners and viewers. </a:t>
            </a:r>
            <a:r>
              <a:rPr lang="en-US" dirty="0" err="1" smtClean="0"/>
              <a:t>Arbitron</a:t>
            </a:r>
            <a:r>
              <a:rPr lang="en-US" dirty="0" smtClean="0"/>
              <a:t> and Neilson was their proof</a:t>
            </a:r>
            <a:br>
              <a:rPr lang="en-US" dirty="0" smtClean="0"/>
            </a:br>
            <a:r>
              <a:rPr lang="en-US" dirty="0" smtClean="0"/>
              <a:t/>
            </a:r>
            <a:br>
              <a:rPr lang="en-US" dirty="0" smtClean="0"/>
            </a:br>
            <a:r>
              <a:rPr lang="en-US" dirty="0" smtClean="0"/>
              <a:t>Otherwise the sales team could not sell ad space to make the broadcaster profits. Period</a:t>
            </a:r>
          </a:p>
          <a:p>
            <a:endParaRPr lang="en-US" dirty="0" smtClean="0"/>
          </a:p>
          <a:p>
            <a:r>
              <a:rPr lang="en-US" dirty="0" smtClean="0"/>
              <a:t>The same is true with a Podcasting, no listeners, no views, no money. But build a big audience, you could make money promoting things that you bring you profits. Your products or services, products that pay you commissions, and sponsors, even donations like </a:t>
            </a:r>
            <a:r>
              <a:rPr lang="en-US" dirty="0" err="1" smtClean="0"/>
              <a:t>KickStarter</a:t>
            </a:r>
            <a:r>
              <a:rPr lang="en-US" dirty="0" smtClean="0"/>
              <a:t>, or </a:t>
            </a:r>
            <a:r>
              <a:rPr lang="en-US" dirty="0" err="1" smtClean="0"/>
              <a:t>Patreon</a:t>
            </a:r>
            <a:r>
              <a:rPr lang="en-US" dirty="0" smtClean="0"/>
              <a:t> – the bigger the fan base, the bigger the profit potential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23710</TotalTime>
  <Words>1316</Words>
  <Application>Microsoft Office PowerPoint</Application>
  <PresentationFormat>On-screen Show (16:9)</PresentationFormat>
  <Paragraphs>140</Paragraphs>
  <Slides>44</Slides>
  <Notes>11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Slide 1</vt:lpstr>
      <vt:lpstr>What We Will Cover</vt:lpstr>
      <vt:lpstr>Slide 3</vt:lpstr>
      <vt:lpstr>The Night I Met Ted Turner</vt:lpstr>
      <vt:lpstr>If 9 Billion Phones, Billions of Other Connections Are you found in iTunes or Stitcher?</vt:lpstr>
      <vt:lpstr>What You Have Vs What Ted Had</vt:lpstr>
      <vt:lpstr>What is Podcasting Really?</vt:lpstr>
      <vt:lpstr>Slide 8</vt:lpstr>
      <vt:lpstr>Monetizing Radio, TV Then vs  Podcasting Now</vt:lpstr>
      <vt:lpstr>The basics of how it works and how easy to setup with Wordpress</vt:lpstr>
      <vt:lpstr>Audience Building Strategies</vt:lpstr>
      <vt:lpstr>Ways to make money &amp; generate sales</vt:lpstr>
      <vt:lpstr>Good Mic, Recording Gear</vt:lpstr>
      <vt:lpstr>Software &amp; Production Assets</vt:lpstr>
      <vt:lpstr>Slide 15</vt:lpstr>
      <vt:lpstr>Slide 16</vt:lpstr>
      <vt:lpstr>Slide 17</vt:lpstr>
      <vt:lpstr>Slide 18</vt:lpstr>
      <vt:lpstr>Slide 19</vt:lpstr>
      <vt:lpstr>Mobile Devices Make HD Video </vt:lpstr>
      <vt:lpstr>Phone and Tablet Mounts </vt:lpstr>
      <vt:lpstr>External Mics For Pro Audio Results </vt:lpstr>
      <vt:lpstr>Easiest Video Creation Apps For YouTube Create content to repurpose on Podcasts &amp; Facebook </vt:lpstr>
      <vt:lpstr>Slide 24</vt:lpstr>
      <vt:lpstr>BONUS: Amazing New Recording App Facebook &amp; YouTube Live – iPhone Only </vt:lpstr>
      <vt:lpstr>Slide 26</vt:lpstr>
      <vt:lpstr>Slide 27</vt:lpstr>
      <vt:lpstr>Now Easy &amp; So Affordable  </vt:lpstr>
      <vt:lpstr>Steps to Build Fans</vt:lpstr>
      <vt:lpstr>So Who Is Killing It With Podcasting YouTube &amp; Social Media Video?  The Media Worth Being Social!  </vt:lpstr>
      <vt:lpstr>Slide 31</vt:lpstr>
      <vt:lpstr>Title</vt:lpstr>
      <vt:lpstr>Slide 33</vt:lpstr>
      <vt:lpstr>Title</vt:lpstr>
      <vt:lpstr>Recap Of Your Takeaways</vt:lpstr>
      <vt:lpstr>So who else wants to make this a priority NOW! ….TODAY!!  Consistent killer content on …  </vt:lpstr>
      <vt:lpstr>Mike’s YouTube Podcast Incredible Offer For Rhea Perry’s Community!   </vt:lpstr>
      <vt:lpstr>Slide 38</vt:lpstr>
      <vt:lpstr>Slide 39</vt:lpstr>
      <vt:lpstr>Slide 40</vt:lpstr>
      <vt:lpstr>Slide 41</vt:lpstr>
      <vt:lpstr>Slide 42</vt:lpstr>
      <vt:lpstr>Mike’s YouTube Podcast Incredible Offer For Rhea Perry’s Community!  THAT’s a $2150 real price,  people have paid from my websites not inflated for today only value!   </vt:lpstr>
      <vt:lpstr>Mike’s YouTube Podcast Incredible Offer For Rhea Perry’s Community!  Today Only $497 1 time Payment  http://mikesuggests.com/podcastslides  for my slides  </vt:lpstr>
    </vt:vector>
  </TitlesOfParts>
  <Company>Soundpages.com Inc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Video Mastery</dc:title>
  <dc:creator>Mike Stewart</dc:creator>
  <cp:lastModifiedBy>Mike Stewart</cp:lastModifiedBy>
  <cp:revision>289</cp:revision>
  <dcterms:created xsi:type="dcterms:W3CDTF">2016-04-10T18:17:03Z</dcterms:created>
  <dcterms:modified xsi:type="dcterms:W3CDTF">2017-08-19T12:33:05Z</dcterms:modified>
</cp:coreProperties>
</file>